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453" r:id="rId3"/>
    <p:sldId id="633" r:id="rId4"/>
    <p:sldId id="657" r:id="rId5"/>
    <p:sldId id="675" r:id="rId6"/>
    <p:sldId id="660" r:id="rId7"/>
    <p:sldId id="634" r:id="rId8"/>
    <p:sldId id="652" r:id="rId9"/>
    <p:sldId id="656" r:id="rId10"/>
    <p:sldId id="677" r:id="rId11"/>
    <p:sldId id="679" r:id="rId12"/>
    <p:sldId id="680" r:id="rId13"/>
    <p:sldId id="355" r:id="rId14"/>
    <p:sldId id="631" r:id="rId15"/>
    <p:sldId id="676" r:id="rId16"/>
    <p:sldId id="262" r:id="rId17"/>
    <p:sldId id="681" r:id="rId18"/>
    <p:sldId id="263" r:id="rId19"/>
    <p:sldId id="25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8C8F7A49-3CF7-4045-BF32-D069EDF19D25}">
          <p14:sldIdLst>
            <p14:sldId id="453"/>
            <p14:sldId id="633"/>
            <p14:sldId id="657"/>
            <p14:sldId id="675"/>
            <p14:sldId id="660"/>
          </p14:sldIdLst>
        </p14:section>
        <p14:section name="14-16 Learning" id="{FEDC939A-264E-4396-9E7A-8458CC5E4975}">
          <p14:sldIdLst>
            <p14:sldId id="634"/>
            <p14:sldId id="652"/>
            <p14:sldId id="656"/>
            <p14:sldId id="677"/>
            <p14:sldId id="679"/>
            <p14:sldId id="680"/>
            <p14:sldId id="355"/>
            <p14:sldId id="631"/>
            <p14:sldId id="676"/>
            <p14:sldId id="262"/>
            <p14:sldId id="681"/>
            <p14:sldId id="263"/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B573335-2546-EBC7-CF61-1D33EFBD85B0}" name="Ingram, Alex (ESJWL - Education - School Improvement &amp; Inspection)" initials="IA(ESI&amp;I" userId="S::Alex.Ingram@gov.wales::063d6a4f-f9e6-4e54-95cb-7324a5c1909b" providerId="AD"/>
  <p188:author id="{663959F3-C9A7-5363-2787-0107F7CB8585}" name="Jones, Alun (ESJWL - Education Directorate - Assessment Branch)" initials="JA(EDAB" userId="S::Alun.Jones049@gov.wales::c356de66-4854-4364-8649-daa7b778d55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9794"/>
    <a:srgbClr val="255255"/>
    <a:srgbClr val="3A8186"/>
    <a:srgbClr val="EDEFF3"/>
    <a:srgbClr val="76BEC4"/>
    <a:srgbClr val="5A2781"/>
    <a:srgbClr val="CAF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EC40C2-5F46-42BB-B032-FC2458869298}" v="17" dt="2023-11-17T12:34:08.8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86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E3574D-FC07-495B-AB7D-0E44ABC8FB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014D61-538C-4ED4-A650-D8D22BAE6BC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800" dirty="0"/>
            <a:t>New qualifications – update</a:t>
          </a:r>
          <a:endParaRPr lang="en-US" sz="2800" dirty="0"/>
        </a:p>
      </dgm:t>
    </dgm:pt>
    <dgm:pt modelId="{87C85186-C137-46C6-9EA0-3F5C3443F2ED}" type="parTrans" cxnId="{30A7740E-CF9E-45CB-9EE5-3F317CA000A5}">
      <dgm:prSet/>
      <dgm:spPr/>
      <dgm:t>
        <a:bodyPr/>
        <a:lstStyle/>
        <a:p>
          <a:endParaRPr lang="en-US"/>
        </a:p>
      </dgm:t>
    </dgm:pt>
    <dgm:pt modelId="{364E82D9-5BCD-4AC4-BB25-76F60CB092C0}" type="sibTrans" cxnId="{30A7740E-CF9E-45CB-9EE5-3F317CA000A5}">
      <dgm:prSet/>
      <dgm:spPr/>
      <dgm:t>
        <a:bodyPr/>
        <a:lstStyle/>
        <a:p>
          <a:endParaRPr lang="en-US"/>
        </a:p>
      </dgm:t>
    </dgm:pt>
    <dgm:pt modelId="{2DD69B45-F63B-4EDA-8173-12593CE0A6BD}">
      <dgm:prSet custT="1"/>
      <dgm:spPr>
        <a:solidFill>
          <a:srgbClr val="76BEC4"/>
        </a:solidFill>
      </dgm:spPr>
      <dgm:t>
        <a:bodyPr/>
        <a:lstStyle/>
        <a:p>
          <a:pPr>
            <a:lnSpc>
              <a:spcPct val="100000"/>
            </a:lnSpc>
          </a:pPr>
          <a:r>
            <a:rPr lang="en-GB" sz="2800" dirty="0"/>
            <a:t>WG consultation – 14-16 Learning under </a:t>
          </a:r>
          <a:r>
            <a:rPr lang="en-GB" sz="2800" dirty="0" err="1"/>
            <a:t>CfW</a:t>
          </a:r>
          <a:endParaRPr lang="en-US" sz="2800" dirty="0"/>
        </a:p>
      </dgm:t>
    </dgm:pt>
    <dgm:pt modelId="{06F42E27-2DD6-4536-BCF4-C97291181613}" type="parTrans" cxnId="{AE08F636-2BB9-4A13-96C2-CC7873968EE0}">
      <dgm:prSet/>
      <dgm:spPr/>
      <dgm:t>
        <a:bodyPr/>
        <a:lstStyle/>
        <a:p>
          <a:endParaRPr lang="en-US"/>
        </a:p>
      </dgm:t>
    </dgm:pt>
    <dgm:pt modelId="{8CD84CC3-B38B-4987-9E2B-0D63501D2222}" type="sibTrans" cxnId="{AE08F636-2BB9-4A13-96C2-CC7873968EE0}">
      <dgm:prSet/>
      <dgm:spPr/>
      <dgm:t>
        <a:bodyPr/>
        <a:lstStyle/>
        <a:p>
          <a:endParaRPr lang="en-US"/>
        </a:p>
      </dgm:t>
    </dgm:pt>
    <dgm:pt modelId="{8172A719-F496-408B-8795-6E58255B3B7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Context and change management - Leadership</a:t>
          </a:r>
        </a:p>
      </dgm:t>
    </dgm:pt>
    <dgm:pt modelId="{6BED462F-72D2-4929-8356-07B58F558FEC}" type="parTrans" cxnId="{277DC860-9C20-4A6B-879C-02C38EC5F10B}">
      <dgm:prSet/>
      <dgm:spPr/>
      <dgm:t>
        <a:bodyPr/>
        <a:lstStyle/>
        <a:p>
          <a:endParaRPr lang="en-GB"/>
        </a:p>
      </dgm:t>
    </dgm:pt>
    <dgm:pt modelId="{6C8D0D31-FD8A-42AF-A373-C1DC5081AB8B}" type="sibTrans" cxnId="{277DC860-9C20-4A6B-879C-02C38EC5F10B}">
      <dgm:prSet/>
      <dgm:spPr/>
      <dgm:t>
        <a:bodyPr/>
        <a:lstStyle/>
        <a:p>
          <a:endParaRPr lang="en-GB"/>
        </a:p>
      </dgm:t>
    </dgm:pt>
    <dgm:pt modelId="{B061DED4-B982-4416-A47E-F9C47CA5B613}" type="pres">
      <dgm:prSet presAssocID="{42E3574D-FC07-495B-AB7D-0E44ABC8FB0D}" presName="root" presStyleCnt="0">
        <dgm:presLayoutVars>
          <dgm:dir/>
          <dgm:resizeHandles val="exact"/>
        </dgm:presLayoutVars>
      </dgm:prSet>
      <dgm:spPr/>
    </dgm:pt>
    <dgm:pt modelId="{F157CA82-6FAF-4D2E-AD0A-F1D5308EBB22}" type="pres">
      <dgm:prSet presAssocID="{27014D61-538C-4ED4-A650-D8D22BAE6BC4}" presName="compNode" presStyleCnt="0"/>
      <dgm:spPr/>
    </dgm:pt>
    <dgm:pt modelId="{DC30E093-8731-4E53-B126-79B02A1B321A}" type="pres">
      <dgm:prSet presAssocID="{27014D61-538C-4ED4-A650-D8D22BAE6BC4}" presName="bgRect" presStyleLbl="bgShp" presStyleIdx="0" presStyleCnt="3"/>
      <dgm:spPr>
        <a:solidFill>
          <a:srgbClr val="76BEC4"/>
        </a:solidFill>
      </dgm:spPr>
    </dgm:pt>
    <dgm:pt modelId="{5970D840-B8D5-4D41-AEF2-585DDBDB028D}" type="pres">
      <dgm:prSet presAssocID="{27014D61-538C-4ED4-A650-D8D22BAE6BC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ddress Book with solid fill"/>
        </a:ext>
      </dgm:extLst>
    </dgm:pt>
    <dgm:pt modelId="{11C0F797-F7E0-457C-8B25-60A34CA6205A}" type="pres">
      <dgm:prSet presAssocID="{27014D61-538C-4ED4-A650-D8D22BAE6BC4}" presName="spaceRect" presStyleCnt="0"/>
      <dgm:spPr/>
    </dgm:pt>
    <dgm:pt modelId="{14A2922E-64B3-4452-B2A5-E9AB7ECA014C}" type="pres">
      <dgm:prSet presAssocID="{27014D61-538C-4ED4-A650-D8D22BAE6BC4}" presName="parTx" presStyleLbl="revTx" presStyleIdx="0" presStyleCnt="3" custLinFactNeighborY="3567">
        <dgm:presLayoutVars>
          <dgm:chMax val="0"/>
          <dgm:chPref val="0"/>
        </dgm:presLayoutVars>
      </dgm:prSet>
      <dgm:spPr/>
    </dgm:pt>
    <dgm:pt modelId="{0F313F71-AE65-4613-A178-B00F58BD27C4}" type="pres">
      <dgm:prSet presAssocID="{364E82D9-5BCD-4AC4-BB25-76F60CB092C0}" presName="sibTrans" presStyleCnt="0"/>
      <dgm:spPr/>
    </dgm:pt>
    <dgm:pt modelId="{11977238-ABE6-40E9-A80D-3B304D0C7648}" type="pres">
      <dgm:prSet presAssocID="{8172A719-F496-408B-8795-6E58255B3B71}" presName="compNode" presStyleCnt="0"/>
      <dgm:spPr/>
    </dgm:pt>
    <dgm:pt modelId="{002C032E-B21F-443B-88E4-0E4F46AAC573}" type="pres">
      <dgm:prSet presAssocID="{8172A719-F496-408B-8795-6E58255B3B71}" presName="bgRect" presStyleLbl="bgShp" presStyleIdx="1" presStyleCnt="3"/>
      <dgm:spPr>
        <a:solidFill>
          <a:srgbClr val="76BEC4"/>
        </a:solidFill>
      </dgm:spPr>
    </dgm:pt>
    <dgm:pt modelId="{A5DA357C-885A-447B-BD38-52C383FCDEE4}" type="pres">
      <dgm:prSet presAssocID="{8172A719-F496-408B-8795-6E58255B3B7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ptain"/>
        </a:ext>
      </dgm:extLst>
    </dgm:pt>
    <dgm:pt modelId="{CBC99983-F815-4328-A7F2-1C812BA834DE}" type="pres">
      <dgm:prSet presAssocID="{8172A719-F496-408B-8795-6E58255B3B71}" presName="spaceRect" presStyleCnt="0"/>
      <dgm:spPr/>
    </dgm:pt>
    <dgm:pt modelId="{AC8C382A-11CE-48FD-BFBE-DAEE9768CA17}" type="pres">
      <dgm:prSet presAssocID="{8172A719-F496-408B-8795-6E58255B3B71}" presName="parTx" presStyleLbl="revTx" presStyleIdx="1" presStyleCnt="3" custLinFactNeighborY="4080">
        <dgm:presLayoutVars>
          <dgm:chMax val="0"/>
          <dgm:chPref val="0"/>
        </dgm:presLayoutVars>
      </dgm:prSet>
      <dgm:spPr/>
    </dgm:pt>
    <dgm:pt modelId="{A9A81B3A-6A64-41C7-B993-12E9018E7086}" type="pres">
      <dgm:prSet presAssocID="{6C8D0D31-FD8A-42AF-A373-C1DC5081AB8B}" presName="sibTrans" presStyleCnt="0"/>
      <dgm:spPr/>
    </dgm:pt>
    <dgm:pt modelId="{82677B6A-EF59-452F-994F-538DC34166BA}" type="pres">
      <dgm:prSet presAssocID="{2DD69B45-F63B-4EDA-8173-12593CE0A6BD}" presName="compNode" presStyleCnt="0"/>
      <dgm:spPr/>
    </dgm:pt>
    <dgm:pt modelId="{63D28734-1097-4643-8C9C-F756BAA0A654}" type="pres">
      <dgm:prSet presAssocID="{2DD69B45-F63B-4EDA-8173-12593CE0A6BD}" presName="bgRect" presStyleLbl="bgShp" presStyleIdx="2" presStyleCnt="3"/>
      <dgm:spPr>
        <a:solidFill>
          <a:srgbClr val="76BEC4"/>
        </a:solidFill>
      </dgm:spPr>
    </dgm:pt>
    <dgm:pt modelId="{0AF25FF0-F884-4179-988F-2B94B583FADD}" type="pres">
      <dgm:prSet presAssocID="{2DD69B45-F63B-4EDA-8173-12593CE0A6BD}" presName="iconRect" presStyleLbl="node1" presStyleIdx="2" presStyleCnt="3"/>
      <dgm:spPr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</dgm:pt>
    <dgm:pt modelId="{1A500661-53CE-4E8A-B853-DD57B755ADC2}" type="pres">
      <dgm:prSet presAssocID="{2DD69B45-F63B-4EDA-8173-12593CE0A6BD}" presName="spaceRect" presStyleCnt="0"/>
      <dgm:spPr/>
    </dgm:pt>
    <dgm:pt modelId="{4B3E3143-4DB0-4158-AB31-ACD6BA6B784D}" type="pres">
      <dgm:prSet presAssocID="{2DD69B45-F63B-4EDA-8173-12593CE0A6BD}" presName="parTx" presStyleLbl="revTx" presStyleIdx="2" presStyleCnt="3" custScaleX="99616" custScaleY="77117" custLinFactNeighborX="192" custLinFactNeighborY="6852">
        <dgm:presLayoutVars>
          <dgm:chMax val="0"/>
          <dgm:chPref val="0"/>
        </dgm:presLayoutVars>
      </dgm:prSet>
      <dgm:spPr/>
    </dgm:pt>
  </dgm:ptLst>
  <dgm:cxnLst>
    <dgm:cxn modelId="{30A7740E-CF9E-45CB-9EE5-3F317CA000A5}" srcId="{42E3574D-FC07-495B-AB7D-0E44ABC8FB0D}" destId="{27014D61-538C-4ED4-A650-D8D22BAE6BC4}" srcOrd="0" destOrd="0" parTransId="{87C85186-C137-46C6-9EA0-3F5C3443F2ED}" sibTransId="{364E82D9-5BCD-4AC4-BB25-76F60CB092C0}"/>
    <dgm:cxn modelId="{7048E921-C5B7-402C-AFDA-B14BBAE6A782}" type="presOf" srcId="{8172A719-F496-408B-8795-6E58255B3B71}" destId="{AC8C382A-11CE-48FD-BFBE-DAEE9768CA17}" srcOrd="0" destOrd="0" presId="urn:microsoft.com/office/officeart/2018/2/layout/IconVerticalSolidList"/>
    <dgm:cxn modelId="{AE08F636-2BB9-4A13-96C2-CC7873968EE0}" srcId="{42E3574D-FC07-495B-AB7D-0E44ABC8FB0D}" destId="{2DD69B45-F63B-4EDA-8173-12593CE0A6BD}" srcOrd="2" destOrd="0" parTransId="{06F42E27-2DD6-4536-BCF4-C97291181613}" sibTransId="{8CD84CC3-B38B-4987-9E2B-0D63501D2222}"/>
    <dgm:cxn modelId="{277DC860-9C20-4A6B-879C-02C38EC5F10B}" srcId="{42E3574D-FC07-495B-AB7D-0E44ABC8FB0D}" destId="{8172A719-F496-408B-8795-6E58255B3B71}" srcOrd="1" destOrd="0" parTransId="{6BED462F-72D2-4929-8356-07B58F558FEC}" sibTransId="{6C8D0D31-FD8A-42AF-A373-C1DC5081AB8B}"/>
    <dgm:cxn modelId="{22455E9A-E26E-4131-B34F-3F1C7CD12CBD}" type="presOf" srcId="{27014D61-538C-4ED4-A650-D8D22BAE6BC4}" destId="{14A2922E-64B3-4452-B2A5-E9AB7ECA014C}" srcOrd="0" destOrd="0" presId="urn:microsoft.com/office/officeart/2018/2/layout/IconVerticalSolidList"/>
    <dgm:cxn modelId="{4A6E20A4-3382-4AB2-82EB-9843BED98BFD}" type="presOf" srcId="{2DD69B45-F63B-4EDA-8173-12593CE0A6BD}" destId="{4B3E3143-4DB0-4158-AB31-ACD6BA6B784D}" srcOrd="0" destOrd="0" presId="urn:microsoft.com/office/officeart/2018/2/layout/IconVerticalSolidList"/>
    <dgm:cxn modelId="{5F8AE6EB-B1D2-4174-9743-9DEED6C69266}" type="presOf" srcId="{42E3574D-FC07-495B-AB7D-0E44ABC8FB0D}" destId="{B061DED4-B982-4416-A47E-F9C47CA5B613}" srcOrd="0" destOrd="0" presId="urn:microsoft.com/office/officeart/2018/2/layout/IconVerticalSolidList"/>
    <dgm:cxn modelId="{91CF2C4D-56DD-4A73-B7D5-DF7471812F4A}" type="presParOf" srcId="{B061DED4-B982-4416-A47E-F9C47CA5B613}" destId="{F157CA82-6FAF-4D2E-AD0A-F1D5308EBB22}" srcOrd="0" destOrd="0" presId="urn:microsoft.com/office/officeart/2018/2/layout/IconVerticalSolidList"/>
    <dgm:cxn modelId="{4B775B03-75D9-4B02-BE5E-7EF49EFEB583}" type="presParOf" srcId="{F157CA82-6FAF-4D2E-AD0A-F1D5308EBB22}" destId="{DC30E093-8731-4E53-B126-79B02A1B321A}" srcOrd="0" destOrd="0" presId="urn:microsoft.com/office/officeart/2018/2/layout/IconVerticalSolidList"/>
    <dgm:cxn modelId="{A521322E-1863-4ADA-A02D-9450B19F7A9F}" type="presParOf" srcId="{F157CA82-6FAF-4D2E-AD0A-F1D5308EBB22}" destId="{5970D840-B8D5-4D41-AEF2-585DDBDB028D}" srcOrd="1" destOrd="0" presId="urn:microsoft.com/office/officeart/2018/2/layout/IconVerticalSolidList"/>
    <dgm:cxn modelId="{23688F00-B2E9-4149-A535-1AA98CC90843}" type="presParOf" srcId="{F157CA82-6FAF-4D2E-AD0A-F1D5308EBB22}" destId="{11C0F797-F7E0-457C-8B25-60A34CA6205A}" srcOrd="2" destOrd="0" presId="urn:microsoft.com/office/officeart/2018/2/layout/IconVerticalSolidList"/>
    <dgm:cxn modelId="{A7BD4718-25A6-466E-A40A-8B686D6036D7}" type="presParOf" srcId="{F157CA82-6FAF-4D2E-AD0A-F1D5308EBB22}" destId="{14A2922E-64B3-4452-B2A5-E9AB7ECA014C}" srcOrd="3" destOrd="0" presId="urn:microsoft.com/office/officeart/2018/2/layout/IconVerticalSolidList"/>
    <dgm:cxn modelId="{8CE19BA3-C5C2-4289-BED7-352083DE04EE}" type="presParOf" srcId="{B061DED4-B982-4416-A47E-F9C47CA5B613}" destId="{0F313F71-AE65-4613-A178-B00F58BD27C4}" srcOrd="1" destOrd="0" presId="urn:microsoft.com/office/officeart/2018/2/layout/IconVerticalSolidList"/>
    <dgm:cxn modelId="{BE1F6C4B-1696-411F-985A-4C478BED92F0}" type="presParOf" srcId="{B061DED4-B982-4416-A47E-F9C47CA5B613}" destId="{11977238-ABE6-40E9-A80D-3B304D0C7648}" srcOrd="2" destOrd="0" presId="urn:microsoft.com/office/officeart/2018/2/layout/IconVerticalSolidList"/>
    <dgm:cxn modelId="{52266CB6-04C1-4C1E-AE4B-45400DE685EA}" type="presParOf" srcId="{11977238-ABE6-40E9-A80D-3B304D0C7648}" destId="{002C032E-B21F-443B-88E4-0E4F46AAC573}" srcOrd="0" destOrd="0" presId="urn:microsoft.com/office/officeart/2018/2/layout/IconVerticalSolidList"/>
    <dgm:cxn modelId="{65A45757-5066-469D-98BB-01F3740FC94D}" type="presParOf" srcId="{11977238-ABE6-40E9-A80D-3B304D0C7648}" destId="{A5DA357C-885A-447B-BD38-52C383FCDEE4}" srcOrd="1" destOrd="0" presId="urn:microsoft.com/office/officeart/2018/2/layout/IconVerticalSolidList"/>
    <dgm:cxn modelId="{18784E04-4104-4F71-8F73-CB89602A7693}" type="presParOf" srcId="{11977238-ABE6-40E9-A80D-3B304D0C7648}" destId="{CBC99983-F815-4328-A7F2-1C812BA834DE}" srcOrd="2" destOrd="0" presId="urn:microsoft.com/office/officeart/2018/2/layout/IconVerticalSolidList"/>
    <dgm:cxn modelId="{C84ADB28-4C4F-4182-8B24-747E184D74BF}" type="presParOf" srcId="{11977238-ABE6-40E9-A80D-3B304D0C7648}" destId="{AC8C382A-11CE-48FD-BFBE-DAEE9768CA17}" srcOrd="3" destOrd="0" presId="urn:microsoft.com/office/officeart/2018/2/layout/IconVerticalSolidList"/>
    <dgm:cxn modelId="{C938E561-7102-4024-8D66-BDB229E2D912}" type="presParOf" srcId="{B061DED4-B982-4416-A47E-F9C47CA5B613}" destId="{A9A81B3A-6A64-41C7-B993-12E9018E7086}" srcOrd="3" destOrd="0" presId="urn:microsoft.com/office/officeart/2018/2/layout/IconVerticalSolidList"/>
    <dgm:cxn modelId="{2DD59CFB-CABB-4130-A6C4-5F6F0538B3F4}" type="presParOf" srcId="{B061DED4-B982-4416-A47E-F9C47CA5B613}" destId="{82677B6A-EF59-452F-994F-538DC34166BA}" srcOrd="4" destOrd="0" presId="urn:microsoft.com/office/officeart/2018/2/layout/IconVerticalSolidList"/>
    <dgm:cxn modelId="{B56A0C60-A716-46F7-AF11-5BC859FCFB30}" type="presParOf" srcId="{82677B6A-EF59-452F-994F-538DC34166BA}" destId="{63D28734-1097-4643-8C9C-F756BAA0A654}" srcOrd="0" destOrd="0" presId="urn:microsoft.com/office/officeart/2018/2/layout/IconVerticalSolidList"/>
    <dgm:cxn modelId="{932D4089-AAF0-44CC-A9F6-13357B57CA3E}" type="presParOf" srcId="{82677B6A-EF59-452F-994F-538DC34166BA}" destId="{0AF25FF0-F884-4179-988F-2B94B583FADD}" srcOrd="1" destOrd="0" presId="urn:microsoft.com/office/officeart/2018/2/layout/IconVerticalSolidList"/>
    <dgm:cxn modelId="{2A27FD74-E493-45B8-A9A3-263E5F4432B2}" type="presParOf" srcId="{82677B6A-EF59-452F-994F-538DC34166BA}" destId="{1A500661-53CE-4E8A-B853-DD57B755ADC2}" srcOrd="2" destOrd="0" presId="urn:microsoft.com/office/officeart/2018/2/layout/IconVerticalSolidList"/>
    <dgm:cxn modelId="{CFE6FA5D-4EA3-4315-B287-FF2348880244}" type="presParOf" srcId="{82677B6A-EF59-452F-994F-538DC34166BA}" destId="{4B3E3143-4DB0-4158-AB31-ACD6BA6B784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0E093-8731-4E53-B126-79B02A1B321A}">
      <dsp:nvSpPr>
        <dsp:cNvPr id="0" name=""/>
        <dsp:cNvSpPr/>
      </dsp:nvSpPr>
      <dsp:spPr>
        <a:xfrm>
          <a:off x="0" y="617"/>
          <a:ext cx="11499788" cy="1444142"/>
        </a:xfrm>
        <a:prstGeom prst="roundRect">
          <a:avLst>
            <a:gd name="adj" fmla="val 10000"/>
          </a:avLst>
        </a:prstGeom>
        <a:solidFill>
          <a:srgbClr val="76BEC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0D840-B8D5-4D41-AEF2-585DDBDB028D}">
      <dsp:nvSpPr>
        <dsp:cNvPr id="0" name=""/>
        <dsp:cNvSpPr/>
      </dsp:nvSpPr>
      <dsp:spPr>
        <a:xfrm>
          <a:off x="436853" y="325549"/>
          <a:ext cx="794278" cy="7942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A2922E-64B3-4452-B2A5-E9AB7ECA014C}">
      <dsp:nvSpPr>
        <dsp:cNvPr id="0" name=""/>
        <dsp:cNvSpPr/>
      </dsp:nvSpPr>
      <dsp:spPr>
        <a:xfrm>
          <a:off x="1667984" y="52129"/>
          <a:ext cx="9831803" cy="1444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838" tIns="152838" rIns="152838" bIns="152838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New qualifications – update</a:t>
          </a:r>
          <a:endParaRPr lang="en-US" sz="2800" kern="1200" dirty="0"/>
        </a:p>
      </dsp:txBody>
      <dsp:txXfrm>
        <a:off x="1667984" y="52129"/>
        <a:ext cx="9831803" cy="1444142"/>
      </dsp:txXfrm>
    </dsp:sp>
    <dsp:sp modelId="{002C032E-B21F-443B-88E4-0E4F46AAC573}">
      <dsp:nvSpPr>
        <dsp:cNvPr id="0" name=""/>
        <dsp:cNvSpPr/>
      </dsp:nvSpPr>
      <dsp:spPr>
        <a:xfrm>
          <a:off x="0" y="1805794"/>
          <a:ext cx="11499788" cy="1444142"/>
        </a:xfrm>
        <a:prstGeom prst="roundRect">
          <a:avLst>
            <a:gd name="adj" fmla="val 10000"/>
          </a:avLst>
        </a:prstGeom>
        <a:solidFill>
          <a:srgbClr val="76BEC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DA357C-885A-447B-BD38-52C383FCDEE4}">
      <dsp:nvSpPr>
        <dsp:cNvPr id="0" name=""/>
        <dsp:cNvSpPr/>
      </dsp:nvSpPr>
      <dsp:spPr>
        <a:xfrm>
          <a:off x="436853" y="2130726"/>
          <a:ext cx="794278" cy="7942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8C382A-11CE-48FD-BFBE-DAEE9768CA17}">
      <dsp:nvSpPr>
        <dsp:cNvPr id="0" name=""/>
        <dsp:cNvSpPr/>
      </dsp:nvSpPr>
      <dsp:spPr>
        <a:xfrm>
          <a:off x="1667984" y="1864715"/>
          <a:ext cx="9831803" cy="1444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838" tIns="152838" rIns="152838" bIns="152838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Context and change management - Leadership</a:t>
          </a:r>
        </a:p>
      </dsp:txBody>
      <dsp:txXfrm>
        <a:off x="1667984" y="1864715"/>
        <a:ext cx="9831803" cy="1444142"/>
      </dsp:txXfrm>
    </dsp:sp>
    <dsp:sp modelId="{63D28734-1097-4643-8C9C-F756BAA0A654}">
      <dsp:nvSpPr>
        <dsp:cNvPr id="0" name=""/>
        <dsp:cNvSpPr/>
      </dsp:nvSpPr>
      <dsp:spPr>
        <a:xfrm>
          <a:off x="0" y="3610972"/>
          <a:ext cx="11499788" cy="1444142"/>
        </a:xfrm>
        <a:prstGeom prst="roundRect">
          <a:avLst>
            <a:gd name="adj" fmla="val 10000"/>
          </a:avLst>
        </a:prstGeom>
        <a:solidFill>
          <a:srgbClr val="76BEC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F25FF0-F884-4179-988F-2B94B583FADD}">
      <dsp:nvSpPr>
        <dsp:cNvPr id="0" name=""/>
        <dsp:cNvSpPr/>
      </dsp:nvSpPr>
      <dsp:spPr>
        <a:xfrm>
          <a:off x="436853" y="3935904"/>
          <a:ext cx="794278" cy="794278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E3143-4DB0-4158-AB31-ACD6BA6B784D}">
      <dsp:nvSpPr>
        <dsp:cNvPr id="0" name=""/>
        <dsp:cNvSpPr/>
      </dsp:nvSpPr>
      <dsp:spPr>
        <a:xfrm>
          <a:off x="1705738" y="3875156"/>
          <a:ext cx="9794049" cy="1113679"/>
        </a:xfrm>
        <a:prstGeom prst="rect">
          <a:avLst/>
        </a:prstGeom>
        <a:solidFill>
          <a:srgbClr val="76BEC4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838" tIns="152838" rIns="152838" bIns="152838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WG consultation – 14-16 Learning under </a:t>
          </a:r>
          <a:r>
            <a:rPr lang="en-GB" sz="2800" kern="1200" dirty="0" err="1"/>
            <a:t>CfW</a:t>
          </a:r>
          <a:endParaRPr lang="en-US" sz="2800" kern="1200" dirty="0"/>
        </a:p>
      </dsp:txBody>
      <dsp:txXfrm>
        <a:off x="1705738" y="3875156"/>
        <a:ext cx="9794049" cy="1113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65A26-BEB3-4F17-87E6-92697A62944E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7A4-A35A-45F1-9AEA-854E5E4C3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16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272715-F88F-431E-8501-EC400792017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102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272715-F88F-431E-8501-EC400792017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709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272715-F88F-431E-8501-EC400792017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007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8CAAB-3128-4352-ACEA-A37CE04F7DB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735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6DC3F-8A88-82AE-261C-2654CA67F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96DCA-BECC-37BD-314A-2713AAEAE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39909-0DCE-0E32-E90D-16DA11B44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04B1-BD58-40A6-8843-2DB8CCD6D1E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E4B1D-647D-B151-2CB6-BCC29EFA7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75B18-FFBA-D3FE-F2C1-C1B629416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A562-336B-4CDE-B2DC-B87AFA94A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305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DCD89-BF33-159B-72B7-60FA43813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D4B5A-6563-B237-DEBD-FD270B227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5CD2B-1641-D4EF-8EFA-23980ECB0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04B1-BD58-40A6-8843-2DB8CCD6D1E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3F156-8F65-7162-AAC3-45B1ED176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1C626-CA36-B597-65C0-11FEF7A24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A562-336B-4CDE-B2DC-B87AFA94A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43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64536F-A086-7613-310C-E900245520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775FD7-4525-AF1D-368A-CFED1BADF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8CAD2-8252-04C8-1393-02C7C907C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04B1-BD58-40A6-8843-2DB8CCD6D1E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4EC4A-D98F-B607-F6C3-F46D98EBE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4F774-7429-EA3F-DB51-B62EC0FB8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A562-336B-4CDE-B2DC-B87AFA94A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083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321C-2512-4A39-B5D9-87DB6D3DDC5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A2CF-E05C-40B3-8D05-47CA83BFC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889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321C-2512-4A39-B5D9-87DB6D3DDC5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A2CF-E05C-40B3-8D05-47CA83BFC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723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321C-2512-4A39-B5D9-87DB6D3DDC5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A2CF-E05C-40B3-8D05-47CA83BFC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90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321C-2512-4A39-B5D9-87DB6D3DDC5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A2CF-E05C-40B3-8D05-47CA83BFC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590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321C-2512-4A39-B5D9-87DB6D3DDC5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A2CF-E05C-40B3-8D05-47CA83BFC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719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321C-2512-4A39-B5D9-87DB6D3DDC5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A2CF-E05C-40B3-8D05-47CA83BFC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726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321C-2512-4A39-B5D9-87DB6D3DDC5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A2CF-E05C-40B3-8D05-47CA83BFC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83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321C-2512-4A39-B5D9-87DB6D3DDC5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A2CF-E05C-40B3-8D05-47CA83BFC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94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CFF00-B38A-9A93-F44F-E70831914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59D39-366C-CD27-DF7A-2D0A69F4E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659AE-43CE-39AE-4AB4-07505A267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04B1-BD58-40A6-8843-2DB8CCD6D1E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7A4E5-41C0-C28B-6F9C-629F5770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BDC9D-6872-9624-2E11-F4D5DAD93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A562-336B-4CDE-B2DC-B87AFA94A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94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321C-2512-4A39-B5D9-87DB6D3DDC5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A2CF-E05C-40B3-8D05-47CA83BFC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02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321C-2512-4A39-B5D9-87DB6D3DDC5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A2CF-E05C-40B3-8D05-47CA83BFC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8099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321C-2512-4A39-B5D9-87DB6D3DDC5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A2CF-E05C-40B3-8D05-47CA83BFC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75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0A99A-7C83-655E-DF19-D6B26DD9F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F6FF9-5821-9196-0C29-CFD04246E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E1A4D-2997-3253-74CE-6DE9CF3F0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04B1-BD58-40A6-8843-2DB8CCD6D1E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CEEBE-E51E-7C0B-C05E-2469D32E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52DD2-9F6E-57DF-00B7-7039765E1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A562-336B-4CDE-B2DC-B87AFA94A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90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AD2D-7E60-5CC8-BBB7-E0EFECE1B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EC180-5023-02A0-BB2F-32B020D61E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36FAA0-C7B2-3386-CC08-3034E4C4F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2982C-63E9-F6EC-A628-E25BC0D9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04B1-BD58-40A6-8843-2DB8CCD6D1E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729A9-54B5-87FA-B7B4-1B8E5692B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B80B1A-2410-0792-93EB-0B4F768D6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A562-336B-4CDE-B2DC-B87AFA94A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11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0E659-732F-4FE1-86B0-EE2D8BBC3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D0C64-8892-040D-3400-2DA2EA4D1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67D4EF-3652-8A5D-32B1-CD26D8758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49D3A-94B3-B7B5-DA62-4D28B1A8B1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49FBF4-B21F-EF45-7139-A9C7E0C70B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533DC-655E-2CE6-8D84-BB18BC96D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04B1-BD58-40A6-8843-2DB8CCD6D1E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AB5636-8DE9-B55C-7668-2F8D23424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FBD62C-DF92-C775-F9D8-729CAC8A9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A562-336B-4CDE-B2DC-B87AFA94A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59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DD8E3-15B6-EDE1-19A3-D49B7C22F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23547-0C48-60B0-FF4A-4837D177A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04B1-BD58-40A6-8843-2DB8CCD6D1E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A9DC98-8F85-7BBA-F73D-ED07C306A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736467-3E45-763D-2216-05B2D3E6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A562-336B-4CDE-B2DC-B87AFA94A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17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C02C56-A1EF-D05C-4656-E8D240727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04B1-BD58-40A6-8843-2DB8CCD6D1E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00D4BF-733E-CE47-D402-FEED9A186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2DB8E-1A15-4D75-12C8-CA8DFB4CB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A562-336B-4CDE-B2DC-B87AFA94A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22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1010-984A-781A-818E-A1CB0EE19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BF4A5-D4E4-B1D6-9F9D-EAFA0090F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670C2B-96DE-F3F3-6BDA-3DA0092E4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15FC2-79C5-4154-6A6B-15A0E39DD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04B1-BD58-40A6-8843-2DB8CCD6D1E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9D396-884B-B5A3-B685-BD0B5D604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0122A-6CDC-0DED-3FF8-DBA5A20FE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A562-336B-4CDE-B2DC-B87AFA94A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78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17BDC-A6A3-B15F-7EF7-395166D2D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1E5555-97EE-33DC-E2F0-D00D0E6FD0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65CCAF-9B8B-E2D0-8735-F4F3A145F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B04CD4-9C26-15D3-4233-FFD9F2968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04B1-BD58-40A6-8843-2DB8CCD6D1E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3B2067-838C-AA1A-1BC9-EC3240405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30B3D8-1231-1339-B14F-8A2BA97F3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A562-336B-4CDE-B2DC-B87AFA94A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3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5FA929-BC94-49F4-4C36-2923443FE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A4A10-FA5C-134C-D2FF-A5934F407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E7D04-B9E6-FB6D-BBDA-25676E1892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204B1-BD58-40A6-8843-2DB8CCD6D1E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203C3-6E64-989E-0239-3242ED410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78667-D50C-6058-09FB-99A7EA42AE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3A562-336B-4CDE-B2DC-B87AFA94A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11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2321C-2512-4A39-B5D9-87DB6D3DDC57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4A2CF-E05C-40B3-8D05-47CA83BFC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61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98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462" y="1578456"/>
            <a:ext cx="12158341" cy="1716294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Cwricwlwm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Gymru</a:t>
            </a:r>
            <a:b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for Wales</a:t>
            </a:r>
            <a:b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D984FB3-D0B7-4C40-86F4-ABF64E1B7427}"/>
              </a:ext>
            </a:extLst>
          </p:cNvPr>
          <p:cNvSpPr txBox="1">
            <a:spLocks/>
          </p:cNvSpPr>
          <p:nvPr/>
        </p:nvSpPr>
        <p:spPr>
          <a:xfrm>
            <a:off x="5564699" y="4196110"/>
            <a:ext cx="6562708" cy="25021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Alun Jones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Ymgynghorydd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Proffesiynol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GB" sz="2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/ Professional Advisor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Llywodraeth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Cymru </a:t>
            </a:r>
            <a:r>
              <a:rPr kumimoji="0" lang="en-GB" sz="2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/ Welsh Government  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alun.jones049@gov.wales 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E3E8986-9B18-469C-8D32-9E0F27A012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316" t="7209" r="1506" b="17886"/>
          <a:stretch/>
        </p:blipFill>
        <p:spPr>
          <a:xfrm>
            <a:off x="8846053" y="-24749"/>
            <a:ext cx="3345947" cy="11525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5EB85F-C44D-684C-21B9-F7E34346C926}"/>
              </a:ext>
            </a:extLst>
          </p:cNvPr>
          <p:cNvSpPr txBox="1"/>
          <p:nvPr/>
        </p:nvSpPr>
        <p:spPr>
          <a:xfrm>
            <a:off x="157320" y="2648419"/>
            <a:ext cx="10361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14-16 learning under Curriculum for Wales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i="1" dirty="0">
                <a:solidFill>
                  <a:prstClr val="white"/>
                </a:solidFill>
                <a:latin typeface="Calibri" panose="020F0502020204030204"/>
              </a:rPr>
              <a:t>D</a:t>
            </a:r>
            <a:r>
              <a:rPr kumimoji="0" lang="en-GB" sz="36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ysgu</a:t>
            </a: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14-16 o dan </a:t>
            </a:r>
            <a:r>
              <a:rPr kumimoji="0" lang="en-GB" sz="36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Cwricwlwm</a:t>
            </a: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6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6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Gymru</a:t>
            </a:r>
            <a:endParaRPr kumimoji="0" lang="en-GB" sz="3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2314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owchart: Document 15">
            <a:extLst>
              <a:ext uri="{FF2B5EF4-FFF2-40B4-BE49-F238E27FC236}">
                <a16:creationId xmlns:a16="http://schemas.microsoft.com/office/drawing/2014/main" id="{801BAE75-5B1C-54CD-8AF8-DAD6E9E8647C}"/>
              </a:ext>
            </a:extLst>
          </p:cNvPr>
          <p:cNvSpPr/>
          <p:nvPr/>
        </p:nvSpPr>
        <p:spPr>
          <a:xfrm>
            <a:off x="0" y="-3057"/>
            <a:ext cx="12192000" cy="923544"/>
          </a:xfrm>
          <a:prstGeom prst="flowChartDocument">
            <a:avLst/>
          </a:prstGeom>
          <a:solidFill>
            <a:srgbClr val="1D9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B1E9CEC8-1D91-9452-765C-F4BC1A8B15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0"/>
            <a:ext cx="2520696" cy="923544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00211C46-04ED-5CE2-FFCC-A4286932A9AD}"/>
              </a:ext>
            </a:extLst>
          </p:cNvPr>
          <p:cNvSpPr txBox="1">
            <a:spLocks/>
          </p:cNvSpPr>
          <p:nvPr/>
        </p:nvSpPr>
        <p:spPr>
          <a:xfrm>
            <a:off x="133022" y="142702"/>
            <a:ext cx="9144000" cy="6384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chemeClr val="bg1"/>
                </a:solidFill>
              </a:rPr>
              <a:t>14-16 Guidance 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A16D82-5A65-3A5C-D7A5-BB8708BF4B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200" t="4003" r="9133" b="4835"/>
          <a:stretch/>
        </p:blipFill>
        <p:spPr>
          <a:xfrm>
            <a:off x="133022" y="1174581"/>
            <a:ext cx="5622922" cy="55407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489EB29-E016-4C80-75C2-20C1C830C7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5221" y="1733107"/>
            <a:ext cx="5945230" cy="389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owchart: Document 15">
            <a:extLst>
              <a:ext uri="{FF2B5EF4-FFF2-40B4-BE49-F238E27FC236}">
                <a16:creationId xmlns:a16="http://schemas.microsoft.com/office/drawing/2014/main" id="{801BAE75-5B1C-54CD-8AF8-DAD6E9E8647C}"/>
              </a:ext>
            </a:extLst>
          </p:cNvPr>
          <p:cNvSpPr/>
          <p:nvPr/>
        </p:nvSpPr>
        <p:spPr>
          <a:xfrm>
            <a:off x="0" y="-3057"/>
            <a:ext cx="12192000" cy="923544"/>
          </a:xfrm>
          <a:prstGeom prst="flowChartDocument">
            <a:avLst/>
          </a:prstGeom>
          <a:solidFill>
            <a:srgbClr val="1D9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B1E9CEC8-1D91-9452-765C-F4BC1A8B15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0"/>
            <a:ext cx="2520696" cy="923544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00211C46-04ED-5CE2-FFCC-A4286932A9AD}"/>
              </a:ext>
            </a:extLst>
          </p:cNvPr>
          <p:cNvSpPr txBox="1">
            <a:spLocks/>
          </p:cNvSpPr>
          <p:nvPr/>
        </p:nvSpPr>
        <p:spPr>
          <a:xfrm>
            <a:off x="133022" y="142702"/>
            <a:ext cx="9144000" cy="6384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chemeClr val="bg1"/>
                </a:solidFill>
              </a:rPr>
              <a:t>Investing in the right thing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95D9DF-33D4-7E01-3389-1E9E854592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341" y="1066246"/>
            <a:ext cx="10181065" cy="546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710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B4A4F5-F3D9-6295-3A5D-D65AE38E197C}"/>
              </a:ext>
            </a:extLst>
          </p:cNvPr>
          <p:cNvSpPr txBox="1"/>
          <p:nvPr/>
        </p:nvSpPr>
        <p:spPr>
          <a:xfrm>
            <a:off x="175062" y="1110405"/>
            <a:ext cx="12016937" cy="5083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Schools are </a:t>
            </a:r>
            <a:r>
              <a:rPr lang="en-GB" sz="2400" b="1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supporting learners to become increasingly effective</a:t>
            </a:r>
            <a:r>
              <a:rPr lang="en-GB" sz="2400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they will therefore need to </a:t>
            </a:r>
            <a:r>
              <a:rPr lang="en-GB" sz="2400" b="1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that learners are supported to reflect on their strengths and areas for improvement.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1400" dirty="0">
              <a:solidFill>
                <a:schemeClr val="bg2">
                  <a:lumMod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might include:</a:t>
            </a:r>
            <a:endParaRPr lang="en-GB" sz="2000" b="1" dirty="0">
              <a:solidFill>
                <a:schemeClr val="bg2">
                  <a:lumMod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Consideration of requirements for </a:t>
            </a:r>
            <a:r>
              <a:rPr lang="en-GB" sz="2400" b="1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post-16 pathways </a:t>
            </a:r>
            <a:r>
              <a:rPr lang="en-GB" sz="2400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(qualifications, skills, attributes and characteristics);</a:t>
            </a:r>
            <a:endParaRPr lang="en-GB" sz="2000" dirty="0">
              <a:solidFill>
                <a:schemeClr val="bg2">
                  <a:lumMod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Identifying areas for </a:t>
            </a:r>
            <a:r>
              <a:rPr lang="en-GB" sz="2400" b="1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additional support </a:t>
            </a:r>
            <a:r>
              <a:rPr lang="en-GB" sz="24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GB" sz="2400" b="1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challenge</a:t>
            </a:r>
            <a:r>
              <a:rPr lang="en-GB" sz="2400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setting a clear plan for progress;</a:t>
            </a:r>
            <a:endParaRPr lang="en-GB" sz="2000" dirty="0">
              <a:solidFill>
                <a:schemeClr val="bg2">
                  <a:lumMod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Building a holistic </a:t>
            </a:r>
            <a:r>
              <a:rPr lang="en-GB" sz="2400" b="1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understanding of their learning, progression and achievements</a:t>
            </a:r>
            <a:r>
              <a:rPr lang="en-GB" sz="2400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considering how these will support them in the future;</a:t>
            </a:r>
            <a:endParaRPr lang="en-GB" sz="2000" dirty="0">
              <a:solidFill>
                <a:schemeClr val="bg2">
                  <a:lumMod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Reflecting on aspects of their learning within certain disciplines, and </a:t>
            </a:r>
            <a:r>
              <a:rPr lang="en-GB" sz="2400" b="1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considering how these might link with other learning and experiences </a:t>
            </a:r>
            <a:r>
              <a:rPr lang="en-GB" sz="2400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(inside and outside school);</a:t>
            </a:r>
            <a:endParaRPr lang="en-GB" sz="2000" dirty="0">
              <a:solidFill>
                <a:schemeClr val="bg2">
                  <a:lumMod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Reflecting on aspects of their </a:t>
            </a:r>
            <a:r>
              <a:rPr lang="en-GB" sz="2400" b="1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lives outside of school </a:t>
            </a:r>
            <a:r>
              <a:rPr lang="en-GB" sz="2400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considering things which help / hinder their progress. </a:t>
            </a:r>
            <a:endParaRPr lang="en-GB" sz="2800" b="1" dirty="0">
              <a:solidFill>
                <a:schemeClr val="bg2">
                  <a:lumMod val="10000"/>
                </a:schemeClr>
              </a:solidFill>
              <a:latin typeface="Calibri" panose="020F0502020204030204"/>
            </a:endParaRPr>
          </a:p>
        </p:txBody>
      </p:sp>
      <p:sp>
        <p:nvSpPr>
          <p:cNvPr id="3" name="Flowchart: Document 2">
            <a:extLst>
              <a:ext uri="{FF2B5EF4-FFF2-40B4-BE49-F238E27FC236}">
                <a16:creationId xmlns:a16="http://schemas.microsoft.com/office/drawing/2014/main" id="{0958C621-15A2-40AC-0AD5-66655B059685}"/>
              </a:ext>
            </a:extLst>
          </p:cNvPr>
          <p:cNvSpPr/>
          <p:nvPr/>
        </p:nvSpPr>
        <p:spPr>
          <a:xfrm>
            <a:off x="0" y="-3057"/>
            <a:ext cx="12192000" cy="923544"/>
          </a:xfrm>
          <a:prstGeom prst="flowChartDocument">
            <a:avLst/>
          </a:prstGeom>
          <a:solidFill>
            <a:srgbClr val="1D9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BDA77A01-0779-A0EC-A158-A68BA64BC8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0"/>
            <a:ext cx="2520696" cy="92354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2B2FD7E-DCF3-FAF7-7E5F-00BE77F36F79}"/>
              </a:ext>
            </a:extLst>
          </p:cNvPr>
          <p:cNvSpPr txBox="1">
            <a:spLocks/>
          </p:cNvSpPr>
          <p:nvPr/>
        </p:nvSpPr>
        <p:spPr>
          <a:xfrm>
            <a:off x="175062" y="57759"/>
            <a:ext cx="8394779" cy="6384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3200" b="1" dirty="0">
                <a:solidFill>
                  <a:schemeClr val="bg1"/>
                </a:solidFill>
                <a:latin typeface="Calibri" panose="020F0502020204030204"/>
              </a:rPr>
              <a:t>Reflection on learning and planning for post-16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774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08EBABF-E9E8-914F-92CD-9FAB5854C554}"/>
              </a:ext>
            </a:extLst>
          </p:cNvPr>
          <p:cNvSpPr txBox="1"/>
          <p:nvPr/>
        </p:nvSpPr>
        <p:spPr>
          <a:xfrm>
            <a:off x="1925319" y="4117101"/>
            <a:ext cx="2103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Segoe Print" panose="02000600000000000000" pitchFamily="2" charset="0"/>
              </a:rPr>
              <a:t>Qualifications in areas of specialism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8A2543-AEA3-8E83-FDD1-EE34919FC9B9}"/>
              </a:ext>
            </a:extLst>
          </p:cNvPr>
          <p:cNvSpPr txBox="1"/>
          <p:nvPr/>
        </p:nvSpPr>
        <p:spPr>
          <a:xfrm>
            <a:off x="737939" y="1927858"/>
            <a:ext cx="2103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Segoe Print" panose="02000600000000000000" pitchFamily="2" charset="0"/>
              </a:rPr>
              <a:t>Learning and experiences across the curriculum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F1F75B-5967-1369-FCEF-80A78E70A02F}"/>
              </a:ext>
            </a:extLst>
          </p:cNvPr>
          <p:cNvSpPr txBox="1"/>
          <p:nvPr/>
        </p:nvSpPr>
        <p:spPr>
          <a:xfrm>
            <a:off x="5564598" y="25360"/>
            <a:ext cx="6627402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Qualifications in facilitating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Appropriate and ambitious courses of study in areas where all learners need to demonstrate attainment to facilitate smoother onward progression. </a:t>
            </a:r>
          </a:p>
          <a:p>
            <a:endParaRPr lang="en-GB" sz="800" b="1" u="sng" dirty="0"/>
          </a:p>
          <a:p>
            <a:r>
              <a:rPr lang="en-GB" b="1" u="sng" dirty="0"/>
              <a:t>Qualifications in other areas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wider set of courses of study from which learners can choose, as they begin to specialise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Support career pathways but maintain a breadth of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Appropriate mix of general and vocational qualifications </a:t>
            </a:r>
          </a:p>
          <a:p>
            <a:endParaRPr lang="en-GB" sz="800" b="1" u="sng" dirty="0"/>
          </a:p>
          <a:p>
            <a:r>
              <a:rPr lang="en-GB" b="1" u="sng" dirty="0"/>
              <a:t>Other learning and experiences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Securing learning in all areas of the curriculum, must include </a:t>
            </a:r>
            <a:r>
              <a:rPr lang="en-GB" dirty="0" err="1"/>
              <a:t>RSE</a:t>
            </a:r>
            <a:r>
              <a:rPr lang="en-GB" dirty="0"/>
              <a:t> and RVE, </a:t>
            </a:r>
            <a:r>
              <a:rPr lang="en-GB" dirty="0" err="1"/>
              <a:t>CWRE</a:t>
            </a:r>
            <a:r>
              <a:rPr lang="en-GB" dirty="0"/>
              <a:t>: clear improvement in engagement from employers and colleges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Some of this learning can result in accredited units which can lead to a qualification (e.g. SCC / Skills Suite)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Independent learning e.g. Individual Project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/>
              <a:t>Other learning and experiences e.g. Duke of Edinburgh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i="1" dirty="0"/>
          </a:p>
          <a:p>
            <a:r>
              <a:rPr lang="en-GB" b="1" u="sng" dirty="0"/>
              <a:t>Post 16 planning and reflections on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Curriculum time for reflection on learning, progress and achievements.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Time to plan for </a:t>
            </a:r>
            <a:r>
              <a:rPr lang="en-GB" dirty="0" err="1"/>
              <a:t>post-16</a:t>
            </a:r>
            <a:r>
              <a:rPr lang="en-GB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/>
              <a:t>Learner Portfolio to support?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Draws together all aspects above.</a:t>
            </a:r>
            <a:endParaRPr lang="en-GB" i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55BCB7F-7526-0A12-44A2-0342EFBCAC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18" r="1068"/>
          <a:stretch/>
        </p:blipFill>
        <p:spPr>
          <a:xfrm>
            <a:off x="251067" y="204636"/>
            <a:ext cx="5209118" cy="50059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BB4F8A-584F-4AB5-B153-19CDA3478757}"/>
              </a:ext>
            </a:extLst>
          </p:cNvPr>
          <p:cNvSpPr txBox="1"/>
          <p:nvPr/>
        </p:nvSpPr>
        <p:spPr>
          <a:xfrm>
            <a:off x="146653" y="5329925"/>
            <a:ext cx="520911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effectLst/>
                <a:latin typeface="Segoe UI" panose="020B0502040204020203" pitchFamily="34" charset="0"/>
              </a:rPr>
              <a:t>Discussion: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effectLst/>
                <a:latin typeface="Segoe UI" panose="020B0502040204020203" pitchFamily="34" charset="0"/>
              </a:rPr>
              <a:t>Do you agree with this structure and broadly what's included as important? </a:t>
            </a:r>
          </a:p>
        </p:txBody>
      </p:sp>
    </p:spTree>
    <p:extLst>
      <p:ext uri="{BB962C8B-B14F-4D97-AF65-F5344CB8AC3E}">
        <p14:creationId xmlns:p14="http://schemas.microsoft.com/office/powerpoint/2010/main" val="43067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ocument 1">
            <a:extLst>
              <a:ext uri="{FF2B5EF4-FFF2-40B4-BE49-F238E27FC236}">
                <a16:creationId xmlns:a16="http://schemas.microsoft.com/office/drawing/2014/main" id="{135DE3C2-20FC-9429-F67F-830E96514E74}"/>
              </a:ext>
            </a:extLst>
          </p:cNvPr>
          <p:cNvSpPr/>
          <p:nvPr/>
        </p:nvSpPr>
        <p:spPr>
          <a:xfrm>
            <a:off x="0" y="-3057"/>
            <a:ext cx="12192000" cy="923544"/>
          </a:xfrm>
          <a:prstGeom prst="flowChartDocument">
            <a:avLst/>
          </a:prstGeom>
          <a:solidFill>
            <a:srgbClr val="1D9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DEED4D0F-566C-FA11-6666-DF2F760443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0"/>
            <a:ext cx="2520696" cy="923544"/>
          </a:xfrm>
          <a:prstGeom prst="rect">
            <a:avLst/>
          </a:prstGeom>
        </p:spPr>
      </p:pic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FBE08F84-3331-F39D-A595-541408B99F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441559"/>
              </p:ext>
            </p:extLst>
          </p:nvPr>
        </p:nvGraphicFramePr>
        <p:xfrm>
          <a:off x="141865" y="2049107"/>
          <a:ext cx="11908269" cy="10787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69423">
                  <a:extLst>
                    <a:ext uri="{9D8B030D-6E8A-4147-A177-3AD203B41FA5}">
                      <a16:colId xmlns:a16="http://schemas.microsoft.com/office/drawing/2014/main" val="1581904149"/>
                    </a:ext>
                  </a:extLst>
                </a:gridCol>
                <a:gridCol w="3969423">
                  <a:extLst>
                    <a:ext uri="{9D8B030D-6E8A-4147-A177-3AD203B41FA5}">
                      <a16:colId xmlns:a16="http://schemas.microsoft.com/office/drawing/2014/main" val="286696460"/>
                    </a:ext>
                  </a:extLst>
                </a:gridCol>
                <a:gridCol w="2287407">
                  <a:extLst>
                    <a:ext uri="{9D8B030D-6E8A-4147-A177-3AD203B41FA5}">
                      <a16:colId xmlns:a16="http://schemas.microsoft.com/office/drawing/2014/main" val="3023909384"/>
                    </a:ext>
                  </a:extLst>
                </a:gridCol>
                <a:gridCol w="1682016">
                  <a:extLst>
                    <a:ext uri="{9D8B030D-6E8A-4147-A177-3AD203B41FA5}">
                      <a16:colId xmlns:a16="http://schemas.microsoft.com/office/drawing/2014/main" val="2235113465"/>
                    </a:ext>
                  </a:extLst>
                </a:gridCol>
              </a:tblGrid>
              <a:tr h="712992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Qualifications in facilitating areas 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Qualifications to encourage breadth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Wider learning and experiences 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Reflection and planning</a:t>
                      </a:r>
                    </a:p>
                  </a:txBody>
                  <a:tcPr anchor="ctr">
                    <a:solidFill>
                      <a:srgbClr val="285E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426741"/>
                  </a:ext>
                </a:extLst>
              </a:tr>
              <a:tr h="297697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50%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35%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10%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5%</a:t>
                      </a:r>
                    </a:p>
                  </a:txBody>
                  <a:tcPr>
                    <a:solidFill>
                      <a:srgbClr val="285E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031050"/>
                  </a:ext>
                </a:extLst>
              </a:tr>
            </a:tbl>
          </a:graphicData>
        </a:graphic>
      </p:graphicFrame>
      <p:sp>
        <p:nvSpPr>
          <p:cNvPr id="27" name="Title 1">
            <a:extLst>
              <a:ext uri="{FF2B5EF4-FFF2-40B4-BE49-F238E27FC236}">
                <a16:creationId xmlns:a16="http://schemas.microsoft.com/office/drawing/2014/main" id="{E02B542B-5134-372E-6428-E6A62566D16B}"/>
              </a:ext>
            </a:extLst>
          </p:cNvPr>
          <p:cNvSpPr txBox="1">
            <a:spLocks/>
          </p:cNvSpPr>
          <p:nvPr/>
        </p:nvSpPr>
        <p:spPr>
          <a:xfrm>
            <a:off x="141865" y="67940"/>
            <a:ext cx="11353449" cy="8540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</a:rPr>
              <a:t>What might this look like for a learner? </a:t>
            </a:r>
          </a:p>
          <a:p>
            <a:endParaRPr lang="en-GB" sz="3200" b="1" i="1" dirty="0"/>
          </a:p>
          <a:p>
            <a:r>
              <a:rPr lang="en-GB" sz="3200" b="1" i="1" dirty="0"/>
              <a:t>Example…</a:t>
            </a:r>
          </a:p>
          <a:p>
            <a:r>
              <a:rPr lang="en-GB" sz="2400" b="1" i="1" dirty="0"/>
              <a:t>Curriculum time allocation is provided to stimulate discussion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E3E6AE-1DDF-E176-EF88-2A6AA2EE8513}"/>
              </a:ext>
            </a:extLst>
          </p:cNvPr>
          <p:cNvSpPr txBox="1"/>
          <p:nvPr/>
        </p:nvSpPr>
        <p:spPr>
          <a:xfrm>
            <a:off x="287093" y="4198927"/>
            <a:ext cx="113157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Discussion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How do we enable / empower schools to make decisions based on the best interests of the learner?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How do we safeguard that the decisions made are securing a sufficiently challenging curriculum, allowing learners to reach their potential?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How can we empower schools to make the most of the purple and green sections, and what might the implications be for school timetables?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AC0C9C-A754-E9D1-0890-DBE28BADFD83}"/>
              </a:ext>
            </a:extLst>
          </p:cNvPr>
          <p:cNvSpPr/>
          <p:nvPr/>
        </p:nvSpPr>
        <p:spPr>
          <a:xfrm>
            <a:off x="141865" y="3184762"/>
            <a:ext cx="10217477" cy="40011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2689D8-C9B3-0BF3-EB22-50B95370E300}"/>
              </a:ext>
            </a:extLst>
          </p:cNvPr>
          <p:cNvSpPr txBox="1"/>
          <p:nvPr/>
        </p:nvSpPr>
        <p:spPr>
          <a:xfrm>
            <a:off x="153630" y="3209975"/>
            <a:ext cx="10082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Calibri "/>
              </a:rPr>
              <a:t>Learning and experiences across the curriculum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AD3C85-F9D8-A739-6773-CADC08D2F1F3}"/>
              </a:ext>
            </a:extLst>
          </p:cNvPr>
          <p:cNvSpPr/>
          <p:nvPr/>
        </p:nvSpPr>
        <p:spPr>
          <a:xfrm>
            <a:off x="153630" y="3676771"/>
            <a:ext cx="11896504" cy="389594"/>
          </a:xfrm>
          <a:prstGeom prst="rect">
            <a:avLst/>
          </a:prstGeom>
          <a:solidFill>
            <a:srgbClr val="016E79"/>
          </a:solidFill>
          <a:ln>
            <a:solidFill>
              <a:srgbClr val="016E7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C5952D-3117-F52A-622A-2229B12738C3}"/>
              </a:ext>
            </a:extLst>
          </p:cNvPr>
          <p:cNvSpPr txBox="1"/>
          <p:nvPr/>
        </p:nvSpPr>
        <p:spPr>
          <a:xfrm>
            <a:off x="288884" y="3678434"/>
            <a:ext cx="117612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Calibri "/>
              </a:rPr>
              <a:t>Reflections on Learning and Progress across the curriculum </a:t>
            </a:r>
          </a:p>
        </p:txBody>
      </p:sp>
    </p:spTree>
    <p:extLst>
      <p:ext uri="{BB962C8B-B14F-4D97-AF65-F5344CB8AC3E}">
        <p14:creationId xmlns:p14="http://schemas.microsoft.com/office/powerpoint/2010/main" val="237726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1D079999-2844-1EDC-70A4-C4D3CAA6DB61}"/>
              </a:ext>
            </a:extLst>
          </p:cNvPr>
          <p:cNvSpPr/>
          <p:nvPr/>
        </p:nvSpPr>
        <p:spPr>
          <a:xfrm>
            <a:off x="0" y="1"/>
            <a:ext cx="12192000" cy="923544"/>
          </a:xfrm>
          <a:prstGeom prst="flowChartDocument">
            <a:avLst/>
          </a:prstGeom>
          <a:solidFill>
            <a:srgbClr val="1D9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/>
              <a:t>Information</a:t>
            </a:r>
            <a:endParaRPr kumimoji="0" lang="en-GB" sz="4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E1F3B33F-458F-4729-C6A3-CDF2B53EB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0"/>
            <a:ext cx="2520696" cy="9235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A2B111-8715-F9AD-C32B-7B30F006373C}"/>
              </a:ext>
            </a:extLst>
          </p:cNvPr>
          <p:cNvSpPr txBox="1"/>
          <p:nvPr/>
        </p:nvSpPr>
        <p:spPr>
          <a:xfrm>
            <a:off x="171450" y="1310180"/>
            <a:ext cx="756829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Schools will need to design their curriculum so that all learners undertake effective, meaningful learning across the four components, supporting them to achieve and realise their aspirations.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Information expectations should reinforce the above (and support self-evaluation /improvement) whilst not driving a tick-box approach.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B308D1-0F4A-246D-F057-85E2413BB86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318" r="1068"/>
          <a:stretch/>
        </p:blipFill>
        <p:spPr>
          <a:xfrm>
            <a:off x="7739743" y="923544"/>
            <a:ext cx="4068420" cy="39097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0ED5C99-201F-5CF5-BC32-0741B68DEE6C}"/>
              </a:ext>
            </a:extLst>
          </p:cNvPr>
          <p:cNvSpPr txBox="1"/>
          <p:nvPr/>
        </p:nvSpPr>
        <p:spPr>
          <a:xfrm>
            <a:off x="171450" y="5086155"/>
            <a:ext cx="118504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/>
              <a:t>Discussion questions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/>
              <a:t>What sort of information and evidence would support schools in this regard?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/>
              <a:t>What do we think other stakeholders would want to know / understand about 14-16?</a:t>
            </a:r>
            <a:r>
              <a:rPr lang="en-GB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1604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DBBA98-547C-9586-7128-31B97806959B}"/>
              </a:ext>
            </a:extLst>
          </p:cNvPr>
          <p:cNvSpPr txBox="1"/>
          <p:nvPr/>
        </p:nvSpPr>
        <p:spPr>
          <a:xfrm>
            <a:off x="7192131" y="399091"/>
            <a:ext cx="4285246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1600" dirty="0"/>
              <a:t>To what extent are learners reaching their potential? How has this been identified?</a:t>
            </a:r>
          </a:p>
          <a:p>
            <a:pPr marL="285750" indent="-285750">
              <a:buFontTx/>
              <a:buChar char="-"/>
            </a:pPr>
            <a:r>
              <a:rPr lang="en-GB" sz="1600" dirty="0"/>
              <a:t>How do our expectations and outcomes compare with others in similar contexts? </a:t>
            </a:r>
          </a:p>
          <a:p>
            <a:pPr marL="285750" indent="-285750">
              <a:buFontTx/>
              <a:buChar char="-"/>
            </a:pPr>
            <a:r>
              <a:rPr lang="en-GB" sz="1600" dirty="0"/>
              <a:t>Are we challenging learners sufficiently in terms of course choice / level etc?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6D28C0-AB0D-F9C5-4970-F251CFB79727}"/>
              </a:ext>
            </a:extLst>
          </p:cNvPr>
          <p:cNvSpPr txBox="1"/>
          <p:nvPr/>
        </p:nvSpPr>
        <p:spPr>
          <a:xfrm>
            <a:off x="7917896" y="3260243"/>
            <a:ext cx="4035706" cy="20621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1600" dirty="0"/>
              <a:t>To what extent is the curriculum offer meeting the needs of all learners?</a:t>
            </a:r>
          </a:p>
          <a:p>
            <a:pPr marL="285750" indent="-285750">
              <a:buFontTx/>
              <a:buChar char="-"/>
            </a:pPr>
            <a:r>
              <a:rPr lang="en-GB" sz="1600" dirty="0"/>
              <a:t>Are we challenging learners sufficiently in terms of course choice / level etc? </a:t>
            </a:r>
          </a:p>
          <a:p>
            <a:pPr marL="285750" indent="-285750">
              <a:buFontTx/>
              <a:buChar char="-"/>
            </a:pPr>
            <a:r>
              <a:rPr lang="en-GB" sz="1600" dirty="0"/>
              <a:t>To what extent are learners reaching their potential? How has this been identified?</a:t>
            </a:r>
          </a:p>
          <a:p>
            <a:pPr marL="285750" indent="-285750">
              <a:buFontTx/>
              <a:buChar char="-"/>
            </a:pPr>
            <a:r>
              <a:rPr lang="en-GB" sz="1600" dirty="0"/>
              <a:t>How do our expectations and outcomes compare with others in similar contexts?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F1FFE0-A8F3-FC65-29CE-56DDF1249A37}"/>
              </a:ext>
            </a:extLst>
          </p:cNvPr>
          <p:cNvSpPr txBox="1"/>
          <p:nvPr/>
        </p:nvSpPr>
        <p:spPr>
          <a:xfrm>
            <a:off x="8966479" y="5450633"/>
            <a:ext cx="3175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/>
              <a:t>To what extent does the teaching impact on learning and progress?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9BEE64-3D51-B284-0A94-DBCF8393B85E}"/>
              </a:ext>
            </a:extLst>
          </p:cNvPr>
          <p:cNvSpPr txBox="1"/>
          <p:nvPr/>
        </p:nvSpPr>
        <p:spPr>
          <a:xfrm>
            <a:off x="208849" y="938773"/>
            <a:ext cx="4077931" cy="1569660"/>
          </a:xfrm>
          <a:prstGeom prst="rect">
            <a:avLst/>
          </a:prstGeom>
          <a:solidFill>
            <a:srgbClr val="275B5F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bg1"/>
                </a:solidFill>
              </a:rPr>
              <a:t>How well are learners able to talk about their strengths and areas for improvement?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bg1"/>
                </a:solidFill>
              </a:rPr>
              <a:t>To what extent are learners able to talk effectively about their learning and progress?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bg1"/>
                </a:solidFill>
              </a:rPr>
              <a:t>How effective are they ‘as learners’?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08610F-DC03-933B-1D74-464FD39CD3FF}"/>
              </a:ext>
            </a:extLst>
          </p:cNvPr>
          <p:cNvSpPr txBox="1"/>
          <p:nvPr/>
        </p:nvSpPr>
        <p:spPr>
          <a:xfrm>
            <a:off x="487145" y="4711970"/>
            <a:ext cx="4760716" cy="206210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bg1"/>
                </a:solidFill>
              </a:rPr>
              <a:t>To what extent are learners able to make connections between their learning and experiences? 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bg1"/>
                </a:solidFill>
              </a:rPr>
              <a:t>To what extent can learners transfer their learning to new contexts?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bg1"/>
                </a:solidFill>
              </a:rPr>
              <a:t>To what extent do the learning and experiences contribute to a learner’s progression towards the 4Ps?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35616D-D3B2-B13A-0B3F-A6FCD3E6E28A}"/>
              </a:ext>
            </a:extLst>
          </p:cNvPr>
          <p:cNvSpPr txBox="1"/>
          <p:nvPr/>
        </p:nvSpPr>
        <p:spPr>
          <a:xfrm>
            <a:off x="75547" y="2579150"/>
            <a:ext cx="3827827" cy="2062103"/>
          </a:xfrm>
          <a:prstGeom prst="rect">
            <a:avLst/>
          </a:prstGeom>
          <a:solidFill>
            <a:srgbClr val="275B5F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bg1"/>
                </a:solidFill>
              </a:rPr>
              <a:t>To what extent do learners feel prepared for post-16 transition? 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bg1"/>
                </a:solidFill>
              </a:rPr>
              <a:t>What is the quality of the CWRE? To what extent do learners benefit from that? 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bg1"/>
                </a:solidFill>
              </a:rPr>
              <a:t>To what extent do learners benefit from relevant, appropriate, meaningful support?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22350E-1E07-0EE0-01DF-01BCD3B91989}"/>
              </a:ext>
            </a:extLst>
          </p:cNvPr>
          <p:cNvSpPr txBox="1"/>
          <p:nvPr/>
        </p:nvSpPr>
        <p:spPr>
          <a:xfrm>
            <a:off x="208849" y="60537"/>
            <a:ext cx="63907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How can information and evidence support improvement?</a:t>
            </a:r>
          </a:p>
          <a:p>
            <a:r>
              <a:rPr lang="en-GB" b="1" i="1" dirty="0">
                <a:solidFill>
                  <a:srgbClr val="FF0000"/>
                </a:solidFill>
              </a:rPr>
              <a:t>Example questions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177A19-D2CA-5F9F-8537-3729CD91B3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18" r="1068"/>
          <a:stretch/>
        </p:blipFill>
        <p:spPr>
          <a:xfrm>
            <a:off x="3861895" y="1501692"/>
            <a:ext cx="4129583" cy="3968490"/>
          </a:xfrm>
          <a:prstGeom prst="ellipse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7BFDB45-9626-93E7-ED66-C79F198D14C4}"/>
              </a:ext>
            </a:extLst>
          </p:cNvPr>
          <p:cNvSpPr txBox="1"/>
          <p:nvPr/>
        </p:nvSpPr>
        <p:spPr>
          <a:xfrm>
            <a:off x="7838939" y="2149976"/>
            <a:ext cx="3888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/>
              <a:t>How well are learners being supported to reach their potential?</a:t>
            </a:r>
          </a:p>
          <a:p>
            <a:pPr algn="ctr"/>
            <a:r>
              <a:rPr lang="en-GB" sz="1600" b="1" i="1" dirty="0"/>
              <a:t>Do learners set themselves high standards?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F3BEF7-2CFF-6AF3-9DCF-0933E755B4E1}"/>
              </a:ext>
            </a:extLst>
          </p:cNvPr>
          <p:cNvSpPr txBox="1"/>
          <p:nvPr/>
        </p:nvSpPr>
        <p:spPr>
          <a:xfrm>
            <a:off x="4216923" y="570131"/>
            <a:ext cx="2925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/>
              <a:t>How well do the reflection and self-evaluation processes support improvement?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A7E12F-B806-1773-2CEF-4C766D1A6759}"/>
              </a:ext>
            </a:extLst>
          </p:cNvPr>
          <p:cNvSpPr txBox="1"/>
          <p:nvPr/>
        </p:nvSpPr>
        <p:spPr>
          <a:xfrm>
            <a:off x="5247861" y="5862322"/>
            <a:ext cx="388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/>
              <a:t>To what extent does relationships with other partners / the wider community impact on learning and progress?</a:t>
            </a:r>
          </a:p>
        </p:txBody>
      </p:sp>
    </p:spTree>
    <p:extLst>
      <p:ext uri="{BB962C8B-B14F-4D97-AF65-F5344CB8AC3E}">
        <p14:creationId xmlns:p14="http://schemas.microsoft.com/office/powerpoint/2010/main" val="309591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A43DB55F-DC11-289A-5B2E-627A8597137B}"/>
              </a:ext>
            </a:extLst>
          </p:cNvPr>
          <p:cNvSpPr/>
          <p:nvPr/>
        </p:nvSpPr>
        <p:spPr>
          <a:xfrm>
            <a:off x="0" y="1"/>
            <a:ext cx="12192000" cy="751113"/>
          </a:xfrm>
          <a:prstGeom prst="flowChartDocument">
            <a:avLst/>
          </a:prstGeom>
          <a:solidFill>
            <a:srgbClr val="1D9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/>
              <a:t>Workload</a:t>
            </a:r>
            <a:endParaRPr kumimoji="0" lang="en-GB" sz="4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1C9C73F8-42BC-5971-F1CD-5D68ED9711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-123443"/>
            <a:ext cx="2520696" cy="9235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DF33CB-84F3-C114-9C36-0014659081DA}"/>
              </a:ext>
            </a:extLst>
          </p:cNvPr>
          <p:cNvSpPr txBox="1"/>
          <p:nvPr/>
        </p:nvSpPr>
        <p:spPr>
          <a:xfrm>
            <a:off x="291193" y="923545"/>
            <a:ext cx="11609613" cy="3416320"/>
          </a:xfrm>
          <a:prstGeom prst="rect">
            <a:avLst/>
          </a:prstGeom>
          <a:solidFill>
            <a:srgbClr val="299794">
              <a:alpha val="12157"/>
            </a:srgb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Proposal is in line with </a:t>
            </a:r>
            <a:r>
              <a:rPr lang="en-GB" sz="2400" dirty="0" err="1"/>
              <a:t>CfW</a:t>
            </a:r>
            <a:r>
              <a:rPr lang="en-GB" sz="2400" dirty="0"/>
              <a:t> expectations and wider expectations around next steps: many schools already do this in different ways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‘new’ element is the self-reflection: this is consistent with </a:t>
            </a:r>
            <a:r>
              <a:rPr lang="en-GB" sz="2400" dirty="0" err="1"/>
              <a:t>CfW</a:t>
            </a:r>
            <a:r>
              <a:rPr lang="en-GB" sz="2400" dirty="0"/>
              <a:t> but will need professional learning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For schools: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i="1" dirty="0"/>
              <a:t>can help them fulfil the requirements of </a:t>
            </a:r>
            <a:r>
              <a:rPr lang="en-GB" sz="2400" i="1" dirty="0" err="1"/>
              <a:t>CfW</a:t>
            </a:r>
            <a:r>
              <a:rPr lang="en-GB" sz="2400" i="1" dirty="0"/>
              <a:t> in a more efficient and joined-up way, whilst retaining flexibility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i="1" dirty="0"/>
              <a:t>can provide a more coherent/equitable offer for young people around skills, CWRE, next steps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E69E8D-1601-CD79-9843-31DEA87A767B}"/>
              </a:ext>
            </a:extLst>
          </p:cNvPr>
          <p:cNvSpPr txBox="1"/>
          <p:nvPr/>
        </p:nvSpPr>
        <p:spPr>
          <a:xfrm>
            <a:off x="291193" y="4457210"/>
            <a:ext cx="1160961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/>
              <a:t>Discussion questions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dirty="0"/>
              <a:t>What is the good practice on self-reflection / post-16 planning that already exists and how can we build on this?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dirty="0"/>
              <a:t>What would be likely to be new or different in your schools, given the aspirations described?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dirty="0"/>
              <a:t>What might this mean for managing teacher workload?</a:t>
            </a:r>
          </a:p>
        </p:txBody>
      </p:sp>
    </p:spTree>
    <p:extLst>
      <p:ext uri="{BB962C8B-B14F-4D97-AF65-F5344CB8AC3E}">
        <p14:creationId xmlns:p14="http://schemas.microsoft.com/office/powerpoint/2010/main" val="177196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F2340A0E-5C72-4B36-A5A4-BC707F579829}"/>
              </a:ext>
            </a:extLst>
          </p:cNvPr>
          <p:cNvSpPr/>
          <p:nvPr/>
        </p:nvSpPr>
        <p:spPr>
          <a:xfrm>
            <a:off x="0" y="1"/>
            <a:ext cx="12192000" cy="817420"/>
          </a:xfrm>
          <a:prstGeom prst="flowChartDocument">
            <a:avLst/>
          </a:prstGeom>
          <a:solidFill>
            <a:srgbClr val="1D9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EDEA864-3730-B6D4-58B5-4922F0419242}"/>
              </a:ext>
            </a:extLst>
          </p:cNvPr>
          <p:cNvSpPr txBox="1">
            <a:spLocks/>
          </p:cNvSpPr>
          <p:nvPr/>
        </p:nvSpPr>
        <p:spPr>
          <a:xfrm>
            <a:off x="133022" y="2"/>
            <a:ext cx="9144000" cy="8174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>
              <a:solidFill>
                <a:prstClr val="white"/>
              </a:solidFill>
              <a:latin typeface="Calibri Light" panose="020F0302020204030204"/>
            </a:endParaRP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id="{E42683D1-553D-04CB-BB03-E56A790D7C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-155035"/>
            <a:ext cx="2520696" cy="92354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6017D81-360D-7A19-449D-12CA6AC3938E}"/>
              </a:ext>
            </a:extLst>
          </p:cNvPr>
          <p:cNvSpPr txBox="1"/>
          <p:nvPr/>
        </p:nvSpPr>
        <p:spPr>
          <a:xfrm rot="21193031">
            <a:off x="2012731" y="1428451"/>
            <a:ext cx="816653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latin typeface="Segoe Print" panose="02000600000000000000" pitchFamily="2" charset="0"/>
              </a:rPr>
              <a:t>Diolch</a:t>
            </a:r>
            <a:endParaRPr lang="en-GB" sz="11500" b="1" dirty="0">
              <a:latin typeface="Segoe Print" panose="02000600000000000000" pitchFamily="2" charset="0"/>
            </a:endParaRPr>
          </a:p>
          <a:p>
            <a:pPr algn="ctr"/>
            <a:endParaRPr lang="en-GB" sz="2400" b="1" dirty="0">
              <a:latin typeface="Segoe Print" panose="02000600000000000000" pitchFamily="2" charset="0"/>
            </a:endParaRPr>
          </a:p>
          <a:p>
            <a:pPr algn="ctr"/>
            <a:r>
              <a:rPr lang="en-GB" sz="11500" b="1" dirty="0">
                <a:latin typeface="Segoe Print" panose="02000600000000000000" pitchFamily="2" charset="0"/>
              </a:rPr>
              <a:t>Thank you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51038C8-76FE-3DE9-8D38-D4BC01E17023}"/>
              </a:ext>
            </a:extLst>
          </p:cNvPr>
          <p:cNvSpPr txBox="1">
            <a:spLocks/>
          </p:cNvSpPr>
          <p:nvPr/>
        </p:nvSpPr>
        <p:spPr>
          <a:xfrm>
            <a:off x="5564699" y="4355880"/>
            <a:ext cx="6562708" cy="25021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A5A7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Alun Jones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A5A7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1" u="none" strike="noStrike" kern="1200" cap="none" spc="0" normalizeH="0" baseline="0" noProof="0" dirty="0">
                <a:ln>
                  <a:noFill/>
                </a:ln>
                <a:solidFill>
                  <a:srgbClr val="0A5A7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Professional Advisor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1" u="none" strike="noStrike" kern="1200" cap="none" spc="0" normalizeH="0" baseline="0" noProof="0" dirty="0">
                <a:ln>
                  <a:noFill/>
                </a:ln>
                <a:solidFill>
                  <a:srgbClr val="0A5A7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Welsh Government  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1" u="none" strike="noStrike" kern="1200" cap="none" spc="0" normalizeH="0" baseline="0" noProof="0" dirty="0">
              <a:ln>
                <a:noFill/>
              </a:ln>
              <a:solidFill>
                <a:srgbClr val="0A5A7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1" u="none" strike="noStrike" kern="1200" cap="none" spc="0" normalizeH="0" baseline="0" noProof="0" dirty="0">
                <a:ln>
                  <a:noFill/>
                </a:ln>
                <a:solidFill>
                  <a:srgbClr val="0A5A7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alun.jones049@gov.wales 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A5A7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61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F72F21F2-A859-DC69-121C-2E8B18062D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912797"/>
              </p:ext>
            </p:extLst>
          </p:nvPr>
        </p:nvGraphicFramePr>
        <p:xfrm>
          <a:off x="346106" y="1345069"/>
          <a:ext cx="11499788" cy="5055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owchart: Document 6">
            <a:extLst>
              <a:ext uri="{FF2B5EF4-FFF2-40B4-BE49-F238E27FC236}">
                <a16:creationId xmlns:a16="http://schemas.microsoft.com/office/drawing/2014/main" id="{3F44B68C-23F1-FDB1-159B-3A983E990073}"/>
              </a:ext>
            </a:extLst>
          </p:cNvPr>
          <p:cNvSpPr/>
          <p:nvPr/>
        </p:nvSpPr>
        <p:spPr>
          <a:xfrm>
            <a:off x="0" y="0"/>
            <a:ext cx="12192000" cy="1167063"/>
          </a:xfrm>
          <a:prstGeom prst="flowChartDocument">
            <a:avLst/>
          </a:prstGeom>
          <a:solidFill>
            <a:srgbClr val="1D9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64DB0D7F-234D-9D25-4E74-A6DAB3E55D8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0"/>
            <a:ext cx="2520696" cy="923544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0FE6C98-B90F-6F95-4E6A-317C7336DBCB}"/>
              </a:ext>
            </a:extLst>
          </p:cNvPr>
          <p:cNvSpPr txBox="1">
            <a:spLocks/>
          </p:cNvSpPr>
          <p:nvPr/>
        </p:nvSpPr>
        <p:spPr>
          <a:xfrm>
            <a:off x="133022" y="106125"/>
            <a:ext cx="9144000" cy="8174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white"/>
                </a:solidFill>
                <a:latin typeface="Calibri Light" panose="020F0302020204030204"/>
              </a:rPr>
              <a:t>Points to cover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47239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ver of a book with people standing around&#10;&#10;Description automatically generated">
            <a:extLst>
              <a:ext uri="{FF2B5EF4-FFF2-40B4-BE49-F238E27FC236}">
                <a16:creationId xmlns:a16="http://schemas.microsoft.com/office/drawing/2014/main" id="{57DE9DA7-72E1-953B-608B-2B895C129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49301">
            <a:off x="387582" y="1223830"/>
            <a:ext cx="2179116" cy="30828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15C901-5C3B-D6DC-E3D5-55CBFD0B7951}"/>
              </a:ext>
            </a:extLst>
          </p:cNvPr>
          <p:cNvSpPr txBox="1"/>
          <p:nvPr/>
        </p:nvSpPr>
        <p:spPr>
          <a:xfrm>
            <a:off x="3260332" y="1685931"/>
            <a:ext cx="841950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QW published decisions report on new Made for Wales GCSEs (June 2023)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WJEC now engaging in design and writing work – </a:t>
            </a:r>
            <a:r>
              <a:rPr lang="en-GB" sz="2400" b="1" dirty="0"/>
              <a:t>Consultation now live on ‘high level’ specification outlines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QW Full Qualifications Offer consultation closed in June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GCSEs will be ready for first teaching 2025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remaining elements of the Full Offer will be ready for first teaching from 2027</a:t>
            </a:r>
          </a:p>
        </p:txBody>
      </p:sp>
      <p:sp>
        <p:nvSpPr>
          <p:cNvPr id="2" name="Flowchart: Document 1">
            <a:extLst>
              <a:ext uri="{FF2B5EF4-FFF2-40B4-BE49-F238E27FC236}">
                <a16:creationId xmlns:a16="http://schemas.microsoft.com/office/drawing/2014/main" id="{7F640E42-AA84-CC2F-5EF2-25033FEC220A}"/>
              </a:ext>
            </a:extLst>
          </p:cNvPr>
          <p:cNvSpPr/>
          <p:nvPr/>
        </p:nvSpPr>
        <p:spPr>
          <a:xfrm>
            <a:off x="0" y="0"/>
            <a:ext cx="12192000" cy="1014761"/>
          </a:xfrm>
          <a:prstGeom prst="flowChartDocument">
            <a:avLst/>
          </a:prstGeom>
          <a:solidFill>
            <a:srgbClr val="1D9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2822BBB6-C8A6-0785-7F35-72022D1FF6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0"/>
            <a:ext cx="2520696" cy="92354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35038DC-7EE3-6C72-E4C5-A8E950C6BE34}"/>
              </a:ext>
            </a:extLst>
          </p:cNvPr>
          <p:cNvSpPr txBox="1">
            <a:spLocks/>
          </p:cNvSpPr>
          <p:nvPr/>
        </p:nvSpPr>
        <p:spPr>
          <a:xfrm>
            <a:off x="133022" y="106125"/>
            <a:ext cx="9144000" cy="8174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white"/>
                </a:solidFill>
                <a:latin typeface="Calibri Light" panose="020F0302020204030204"/>
              </a:rPr>
              <a:t>Qualifications Reform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10" name="Picture 9" descr="A logo with blue text&#10;&#10;Description automatically generated">
            <a:extLst>
              <a:ext uri="{FF2B5EF4-FFF2-40B4-BE49-F238E27FC236}">
                <a16:creationId xmlns:a16="http://schemas.microsoft.com/office/drawing/2014/main" id="{92D05E1C-FE58-640F-2FD7-7C110CC73F5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344"/>
          <a:stretch/>
        </p:blipFill>
        <p:spPr>
          <a:xfrm>
            <a:off x="512163" y="4659154"/>
            <a:ext cx="1929954" cy="215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901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EB3CB0-0373-1F88-1654-41FE2E269ACF}"/>
              </a:ext>
            </a:extLst>
          </p:cNvPr>
          <p:cNvSpPr txBox="1"/>
          <p:nvPr/>
        </p:nvSpPr>
        <p:spPr>
          <a:xfrm>
            <a:off x="579177" y="1548826"/>
            <a:ext cx="10540582" cy="317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each learner in years 10 and 11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curriculum must be implemented in a way that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secures learning and teaching: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each Area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Not everything in the statements of what matters for each Area needs to be included,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but all Areas need to form part of the curriculum.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is the only difference for this cohort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RSE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is suitable for the learner’s stage of development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RVE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accords with curriculum design requirements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develops the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mandatory 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cross-curricular skills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000" b="1" dirty="0">
              <a:solidFill>
                <a:prstClr val="black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Careers and Work-Related Experiences (CWRE)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689AFF7A-2E40-4DCB-F6C5-ACFC9669E180}"/>
              </a:ext>
            </a:extLst>
          </p:cNvPr>
          <p:cNvSpPr/>
          <p:nvPr/>
        </p:nvSpPr>
        <p:spPr>
          <a:xfrm>
            <a:off x="0" y="1"/>
            <a:ext cx="12192000" cy="923544"/>
          </a:xfrm>
          <a:prstGeom prst="flowChartDocument">
            <a:avLst/>
          </a:prstGeom>
          <a:solidFill>
            <a:srgbClr val="1D9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504385BD-8266-46E8-CC0F-4355C98DC0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0"/>
            <a:ext cx="2520696" cy="92354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F3D6945-16E6-738F-F019-EA7FB988FBCE}"/>
              </a:ext>
            </a:extLst>
          </p:cNvPr>
          <p:cNvSpPr txBox="1">
            <a:spLocks/>
          </p:cNvSpPr>
          <p:nvPr/>
        </p:nvSpPr>
        <p:spPr>
          <a:xfrm>
            <a:off x="133022" y="106126"/>
            <a:ext cx="9144000" cy="6384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chemeClr val="bg1"/>
                </a:solidFill>
              </a:rPr>
              <a:t>Context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CA04D5-B48A-A92E-4FBC-2F0A8EA940CA}"/>
              </a:ext>
            </a:extLst>
          </p:cNvPr>
          <p:cNvSpPr txBox="1"/>
          <p:nvPr/>
        </p:nvSpPr>
        <p:spPr>
          <a:xfrm>
            <a:off x="252604" y="981496"/>
            <a:ext cx="61477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 err="1"/>
              <a:t>CfW</a:t>
            </a:r>
            <a:r>
              <a:rPr lang="en-GB" sz="2800" b="1" dirty="0"/>
              <a:t> legislation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6805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38F86-EA37-8B03-B72F-6818F5466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329433"/>
            <a:ext cx="7177765" cy="3319462"/>
          </a:xfrm>
        </p:spPr>
        <p:txBody>
          <a:bodyPr>
            <a:normAutofit/>
          </a:bodyPr>
          <a:lstStyle/>
          <a:p>
            <a:r>
              <a:rPr lang="en-GB" sz="2400" dirty="0"/>
              <a:t>Structure / design of 14-16 curriculum offer </a:t>
            </a:r>
          </a:p>
          <a:p>
            <a:r>
              <a:rPr lang="en-GB" sz="2400" dirty="0"/>
              <a:t>Professional Learning for subject teachers</a:t>
            </a:r>
          </a:p>
          <a:p>
            <a:r>
              <a:rPr lang="en-GB" sz="2400" dirty="0"/>
              <a:t>Meeting the </a:t>
            </a:r>
            <a:r>
              <a:rPr lang="en-GB" sz="2400" dirty="0" err="1"/>
              <a:t>CfW</a:t>
            </a:r>
            <a:r>
              <a:rPr lang="en-GB" sz="2400" dirty="0"/>
              <a:t> statutory obligations </a:t>
            </a:r>
          </a:p>
          <a:p>
            <a:r>
              <a:rPr lang="en-GB" sz="2400" dirty="0"/>
              <a:t>Ensuring that learners continue to develop towards the 4 Purposes </a:t>
            </a:r>
          </a:p>
          <a:p>
            <a:r>
              <a:rPr lang="en-GB" sz="2400" dirty="0"/>
              <a:t>Continuation of the 3-16 vision</a:t>
            </a:r>
          </a:p>
          <a:p>
            <a:r>
              <a:rPr lang="en-GB" sz="2400" dirty="0"/>
              <a:t>Impact on teaching and learning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C3DEE1-7C04-1530-833E-DDCFEBFB066D}"/>
              </a:ext>
            </a:extLst>
          </p:cNvPr>
          <p:cNvSpPr/>
          <p:nvPr/>
        </p:nvSpPr>
        <p:spPr>
          <a:xfrm>
            <a:off x="142875" y="4714875"/>
            <a:ext cx="2857500" cy="1790700"/>
          </a:xfrm>
          <a:prstGeom prst="rect">
            <a:avLst/>
          </a:prstGeom>
          <a:solidFill>
            <a:srgbClr val="2552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The curriculum ‘offer’ for learners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778700-F49A-5D4F-45AB-75E3AD2222B2}"/>
              </a:ext>
            </a:extLst>
          </p:cNvPr>
          <p:cNvSpPr/>
          <p:nvPr/>
        </p:nvSpPr>
        <p:spPr>
          <a:xfrm>
            <a:off x="3171825" y="4714875"/>
            <a:ext cx="2857500" cy="1790700"/>
          </a:xfrm>
          <a:prstGeom prst="rect">
            <a:avLst/>
          </a:prstGeom>
          <a:solidFill>
            <a:srgbClr val="2552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The curriculum structure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7F8422-E474-6E0E-699C-73A8C37C3B6D}"/>
              </a:ext>
            </a:extLst>
          </p:cNvPr>
          <p:cNvSpPr/>
          <p:nvPr/>
        </p:nvSpPr>
        <p:spPr>
          <a:xfrm>
            <a:off x="6191250" y="4714875"/>
            <a:ext cx="2857500" cy="1790700"/>
          </a:xfrm>
          <a:prstGeom prst="rect">
            <a:avLst/>
          </a:prstGeom>
          <a:solidFill>
            <a:srgbClr val="2552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/>
              <a:t>CfW</a:t>
            </a:r>
            <a:r>
              <a:rPr lang="en-GB" sz="2400" b="1" dirty="0"/>
              <a:t> statutory obligations and the 14-16 Guidance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F74616-1A1C-A7EC-E0FA-F92C1EB4541A}"/>
              </a:ext>
            </a:extLst>
          </p:cNvPr>
          <p:cNvSpPr/>
          <p:nvPr/>
        </p:nvSpPr>
        <p:spPr>
          <a:xfrm>
            <a:off x="9191625" y="4700588"/>
            <a:ext cx="2857500" cy="1790700"/>
          </a:xfrm>
          <a:prstGeom prst="rect">
            <a:avLst/>
          </a:prstGeom>
          <a:solidFill>
            <a:srgbClr val="255255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Teaching and learning </a:t>
            </a:r>
          </a:p>
        </p:txBody>
      </p:sp>
      <p:sp>
        <p:nvSpPr>
          <p:cNvPr id="8" name="Flowchart: Document 7">
            <a:extLst>
              <a:ext uri="{FF2B5EF4-FFF2-40B4-BE49-F238E27FC236}">
                <a16:creationId xmlns:a16="http://schemas.microsoft.com/office/drawing/2014/main" id="{00430456-2AAD-5143-8712-68A5D4F70213}"/>
              </a:ext>
            </a:extLst>
          </p:cNvPr>
          <p:cNvSpPr/>
          <p:nvPr/>
        </p:nvSpPr>
        <p:spPr>
          <a:xfrm>
            <a:off x="0" y="0"/>
            <a:ext cx="12192000" cy="1167063"/>
          </a:xfrm>
          <a:prstGeom prst="flowChartDocument">
            <a:avLst/>
          </a:prstGeom>
          <a:solidFill>
            <a:srgbClr val="1D9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DD38AC14-BCD3-10EF-ED77-076CAD2B4A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0"/>
            <a:ext cx="2520696" cy="923544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6FC1AF-9150-9AA9-1A75-65AE32789091}"/>
              </a:ext>
            </a:extLst>
          </p:cNvPr>
          <p:cNvSpPr txBox="1">
            <a:spLocks/>
          </p:cNvSpPr>
          <p:nvPr/>
        </p:nvSpPr>
        <p:spPr>
          <a:xfrm>
            <a:off x="133022" y="106125"/>
            <a:ext cx="9144000" cy="8174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chemeClr val="bg1"/>
                </a:solidFill>
              </a:rPr>
              <a:t>Change Management – Leadership  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11" name="Picture 2" descr="5 Common Change Management Goals - Organizational Psychology Degrees">
            <a:extLst>
              <a:ext uri="{FF2B5EF4-FFF2-40B4-BE49-F238E27FC236}">
                <a16:creationId xmlns:a16="http://schemas.microsoft.com/office/drawing/2014/main" id="{35A33676-D4A4-3865-819F-F184616EF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640" y="1520324"/>
            <a:ext cx="4474452" cy="27897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82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91ED8-B48B-D97B-974C-B5B622E4F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22" y="1331717"/>
            <a:ext cx="11695184" cy="4616799"/>
          </a:xfrm>
        </p:spPr>
        <p:txBody>
          <a:bodyPr>
            <a:noAutofit/>
          </a:bodyPr>
          <a:lstStyle/>
          <a:p>
            <a:r>
              <a:rPr lang="en-GB" sz="3200" dirty="0"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Enable </a:t>
            </a:r>
            <a:r>
              <a:rPr lang="en-GB" sz="3200" b="1" dirty="0"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GB" sz="3200" dirty="0"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learners, and in particular those from disadvantaged backgrounds, to progress</a:t>
            </a:r>
            <a:r>
              <a:rPr lang="en-GB" sz="3200" b="1" dirty="0"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along their own learning pathway and raise their </a:t>
            </a:r>
            <a:r>
              <a:rPr lang="en-GB" sz="3200" b="1" dirty="0"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aspirations</a:t>
            </a:r>
            <a:r>
              <a:rPr lang="en-GB" sz="3200" dirty="0"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to achieve their </a:t>
            </a:r>
            <a:r>
              <a:rPr lang="en-GB" sz="3200" b="1" dirty="0"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full potential</a:t>
            </a:r>
          </a:p>
          <a:p>
            <a:r>
              <a:rPr lang="en-GB" sz="3200" dirty="0">
                <a:latin typeface="Calibri "/>
                <a:cs typeface="Times New Roman" panose="02020603050405020304" pitchFamily="18" charset="0"/>
              </a:rPr>
              <a:t>Enable all learners to be fully informed, advised and supported in respect of their </a:t>
            </a:r>
            <a:r>
              <a:rPr lang="en-GB" sz="3200" b="1" dirty="0" err="1">
                <a:latin typeface="Calibri "/>
                <a:cs typeface="Times New Roman" panose="02020603050405020304" pitchFamily="18" charset="0"/>
              </a:rPr>
              <a:t>post-16</a:t>
            </a:r>
            <a:r>
              <a:rPr lang="en-GB" sz="3200" b="1" dirty="0">
                <a:latin typeface="Calibri "/>
                <a:cs typeface="Times New Roman" panose="02020603050405020304" pitchFamily="18" charset="0"/>
              </a:rPr>
              <a:t> next steps</a:t>
            </a:r>
          </a:p>
          <a:p>
            <a:r>
              <a:rPr lang="en-GB" sz="3200" dirty="0"/>
              <a:t>Be a natural part of the </a:t>
            </a:r>
            <a:r>
              <a:rPr lang="en-GB" sz="3200" b="1" dirty="0"/>
              <a:t>3-16 continuum </a:t>
            </a:r>
            <a:r>
              <a:rPr lang="en-GB" sz="3200" dirty="0"/>
              <a:t>under 3-16 (not create a ‘break’ or change in ethos at 14)</a:t>
            </a:r>
          </a:p>
          <a:p>
            <a:r>
              <a:rPr lang="en-GB" sz="3200" dirty="0"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Ensure that all learners continue to make </a:t>
            </a:r>
            <a:r>
              <a:rPr lang="en-GB" sz="3200" b="1" dirty="0"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progress towards the four purposes </a:t>
            </a:r>
          </a:p>
        </p:txBody>
      </p:sp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9950B38F-F410-FB8E-C9EB-5B99FF734E05}"/>
              </a:ext>
            </a:extLst>
          </p:cNvPr>
          <p:cNvSpPr/>
          <p:nvPr/>
        </p:nvSpPr>
        <p:spPr>
          <a:xfrm>
            <a:off x="0" y="-3057"/>
            <a:ext cx="12192000" cy="923544"/>
          </a:xfrm>
          <a:prstGeom prst="flowChartDocument">
            <a:avLst/>
          </a:prstGeom>
          <a:solidFill>
            <a:srgbClr val="1D9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2EF57ACA-FC41-9BD2-BBE1-A49B58DB61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0"/>
            <a:ext cx="2520696" cy="92354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46DCA68-3FEA-E68A-85CC-D3B8E4A91B8D}"/>
              </a:ext>
            </a:extLst>
          </p:cNvPr>
          <p:cNvSpPr txBox="1">
            <a:spLocks/>
          </p:cNvSpPr>
          <p:nvPr/>
        </p:nvSpPr>
        <p:spPr>
          <a:xfrm>
            <a:off x="133022" y="142702"/>
            <a:ext cx="9144000" cy="6384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chemeClr val="bg1"/>
                </a:solidFill>
              </a:rPr>
              <a:t>14-16 learning must…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578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ocument 2">
            <a:extLst>
              <a:ext uri="{FF2B5EF4-FFF2-40B4-BE49-F238E27FC236}">
                <a16:creationId xmlns:a16="http://schemas.microsoft.com/office/drawing/2014/main" id="{35F0B8B7-91E9-F3B4-5E2A-3894C94D747C}"/>
              </a:ext>
            </a:extLst>
          </p:cNvPr>
          <p:cNvSpPr/>
          <p:nvPr/>
        </p:nvSpPr>
        <p:spPr>
          <a:xfrm>
            <a:off x="0" y="1"/>
            <a:ext cx="12192000" cy="923544"/>
          </a:xfrm>
          <a:prstGeom prst="flowChartDocument">
            <a:avLst/>
          </a:prstGeom>
          <a:solidFill>
            <a:srgbClr val="1D9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0D3612FF-266F-5B4B-30D5-DB71389D9B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0"/>
            <a:ext cx="2520696" cy="92354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57BFA5C-63B6-C564-BCB9-817B589E900E}"/>
              </a:ext>
            </a:extLst>
          </p:cNvPr>
          <p:cNvSpPr txBox="1">
            <a:spLocks/>
          </p:cNvSpPr>
          <p:nvPr/>
        </p:nvSpPr>
        <p:spPr>
          <a:xfrm>
            <a:off x="133021" y="-16536"/>
            <a:ext cx="10126101" cy="9235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chemeClr val="bg1"/>
                </a:solidFill>
              </a:rPr>
              <a:t>Policy drivers: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chemeClr val="bg1"/>
                </a:solidFill>
              </a:rPr>
              <a:t>what are our new expectations for learning?</a:t>
            </a:r>
            <a:endParaRPr kumimoji="0" lang="en-GB" sz="3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C7450F5-58A9-C1FA-B47D-F813B2E71CE6}"/>
              </a:ext>
            </a:extLst>
          </p:cNvPr>
          <p:cNvSpPr txBox="1">
            <a:spLocks/>
          </p:cNvSpPr>
          <p:nvPr/>
        </p:nvSpPr>
        <p:spPr>
          <a:xfrm>
            <a:off x="543720" y="1297144"/>
            <a:ext cx="10852826" cy="515941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Curriculum for Wales </a:t>
            </a:r>
            <a:r>
              <a:rPr lang="en-GB" dirty="0"/>
              <a:t>mandates learning in RSE and RVE, and across all six Areas, up to 16; CWRE is embedded throughout; focus on learning experiences, as well as knowledge and skills</a:t>
            </a:r>
          </a:p>
          <a:p>
            <a:r>
              <a:rPr lang="en-GB" dirty="0"/>
              <a:t>Importance of </a:t>
            </a:r>
            <a:r>
              <a:rPr lang="en-GB" b="1" dirty="0"/>
              <a:t>personal reflection</a:t>
            </a:r>
            <a:r>
              <a:rPr lang="en-GB" dirty="0"/>
              <a:t>: improving learning effectiveness and developing this essential life skill; practically this can help young people prepare for employment/education applications</a:t>
            </a:r>
          </a:p>
          <a:p>
            <a:r>
              <a:rPr lang="en-GB" b="1" dirty="0" err="1"/>
              <a:t>Hefin</a:t>
            </a:r>
            <a:r>
              <a:rPr lang="en-GB" b="1" dirty="0"/>
              <a:t> David review </a:t>
            </a:r>
            <a:r>
              <a:rPr lang="en-GB" dirty="0"/>
              <a:t>and the </a:t>
            </a:r>
            <a:r>
              <a:rPr lang="en-GB" b="1" dirty="0"/>
              <a:t>VQ review </a:t>
            </a:r>
            <a:r>
              <a:rPr lang="en-GB" dirty="0"/>
              <a:t>both emphasise the need for employers and FE colleges to engage more actively with schools to </a:t>
            </a:r>
            <a:r>
              <a:rPr lang="en-GB" b="1" dirty="0"/>
              <a:t>support learners in their next steps</a:t>
            </a:r>
            <a:r>
              <a:rPr lang="en-GB" dirty="0"/>
              <a:t>; learners to receive open and tailored advice</a:t>
            </a:r>
          </a:p>
          <a:p>
            <a:r>
              <a:rPr lang="en-GB" b="1" dirty="0"/>
              <a:t>Employability and disadvantage</a:t>
            </a:r>
            <a:r>
              <a:rPr lang="en-GB" dirty="0"/>
              <a:t>: </a:t>
            </a:r>
            <a:r>
              <a:rPr lang="en-GB" dirty="0" err="1"/>
              <a:t>CfW</a:t>
            </a:r>
            <a:r>
              <a:rPr lang="en-GB" dirty="0"/>
              <a:t> </a:t>
            </a:r>
            <a:r>
              <a:rPr lang="en-GB" b="1" dirty="0"/>
              <a:t>learners should be more employable</a:t>
            </a:r>
            <a:r>
              <a:rPr lang="en-GB" dirty="0"/>
              <a:t> having developed a broader set of skills, capacities and dispositions; there should be fewer young people who are NEET</a:t>
            </a:r>
          </a:p>
        </p:txBody>
      </p:sp>
    </p:spTree>
    <p:extLst>
      <p:ext uri="{BB962C8B-B14F-4D97-AF65-F5344CB8AC3E}">
        <p14:creationId xmlns:p14="http://schemas.microsoft.com/office/powerpoint/2010/main" val="45474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91ED8-B48B-D97B-974C-B5B622E4F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22" y="1125563"/>
            <a:ext cx="11923995" cy="6202497"/>
          </a:xfrm>
        </p:spPr>
        <p:txBody>
          <a:bodyPr>
            <a:normAutofit/>
          </a:bodyPr>
          <a:lstStyle/>
          <a:p>
            <a:r>
              <a:rPr lang="en-GB" dirty="0"/>
              <a:t>‘14-16 learning within </a:t>
            </a:r>
            <a:r>
              <a:rPr lang="en-GB" dirty="0" err="1"/>
              <a:t>CfW</a:t>
            </a:r>
            <a:r>
              <a:rPr lang="en-GB" dirty="0"/>
              <a:t>’ guidance – consultation - spring term. </a:t>
            </a:r>
          </a:p>
          <a:p>
            <a:endParaRPr lang="en-GB" sz="400" dirty="0"/>
          </a:p>
          <a:p>
            <a:r>
              <a:rPr lang="en-GB" dirty="0"/>
              <a:t>Will help schools to understand: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i="1" dirty="0"/>
              <a:t>we value </a:t>
            </a:r>
            <a:r>
              <a:rPr lang="en-GB" b="1" i="1" dirty="0"/>
              <a:t>more than just qualifications</a:t>
            </a:r>
            <a:r>
              <a:rPr lang="en-GB" i="1" dirty="0"/>
              <a:t> within 14-16 – focus on lifelong learning and preparing learners for post-16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i="1" dirty="0"/>
              <a:t>how they could approach their </a:t>
            </a:r>
            <a:r>
              <a:rPr lang="en-GB" b="1" i="1" dirty="0"/>
              <a:t>curriculum offer / structure </a:t>
            </a:r>
            <a:r>
              <a:rPr lang="en-GB" i="1" dirty="0"/>
              <a:t>given the QW decisions on qualifications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i="1" dirty="0"/>
              <a:t>how that looks in </a:t>
            </a:r>
            <a:r>
              <a:rPr lang="en-GB" b="1" i="1" dirty="0"/>
              <a:t>2025 and 2027 respectively </a:t>
            </a:r>
            <a:r>
              <a:rPr lang="en-GB" i="1" dirty="0"/>
              <a:t>(‘Full qualifications offer’ from 2027) </a:t>
            </a:r>
          </a:p>
          <a:p>
            <a:pPr marL="457200" lvl="1" indent="0">
              <a:buNone/>
            </a:pPr>
            <a:endParaRPr lang="en-GB" sz="1800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Will also inform WG proposals on what should be included in the new school information landscape, and what should be used for evaluation and improvement purposes</a:t>
            </a:r>
          </a:p>
        </p:txBody>
      </p:sp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CE7D243A-3ABE-DE99-35FC-E2FA659B1EB8}"/>
              </a:ext>
            </a:extLst>
          </p:cNvPr>
          <p:cNvSpPr/>
          <p:nvPr/>
        </p:nvSpPr>
        <p:spPr>
          <a:xfrm>
            <a:off x="0" y="1"/>
            <a:ext cx="12192000" cy="923544"/>
          </a:xfrm>
          <a:prstGeom prst="flowChartDocument">
            <a:avLst/>
          </a:prstGeom>
          <a:solidFill>
            <a:srgbClr val="1D9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3125FD75-CAFD-BFFB-46BA-ACE0F6813C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0"/>
            <a:ext cx="2520696" cy="92354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5F71A46-D9D2-FF6C-691E-72C209C99071}"/>
              </a:ext>
            </a:extLst>
          </p:cNvPr>
          <p:cNvSpPr txBox="1">
            <a:spLocks/>
          </p:cNvSpPr>
          <p:nvPr/>
        </p:nvSpPr>
        <p:spPr>
          <a:xfrm>
            <a:off x="133022" y="106126"/>
            <a:ext cx="9144000" cy="6384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chemeClr val="bg1"/>
                </a:solidFill>
              </a:rPr>
              <a:t>Plans to consult 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7094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A9BD92-8157-F1B7-775A-D1EC4E37D5A2}"/>
              </a:ext>
            </a:extLst>
          </p:cNvPr>
          <p:cNvSpPr/>
          <p:nvPr/>
        </p:nvSpPr>
        <p:spPr>
          <a:xfrm>
            <a:off x="83948" y="3450692"/>
            <a:ext cx="2867025" cy="2785516"/>
          </a:xfrm>
          <a:prstGeom prst="rect">
            <a:avLst/>
          </a:prstGeom>
          <a:solidFill>
            <a:srgbClr val="2552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Learners setting themselves high standards, becoming effective communicators and building their understanding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4AC35F-E2F9-ED64-DB37-7F3B338B5B7E}"/>
              </a:ext>
            </a:extLst>
          </p:cNvPr>
          <p:cNvSpPr/>
          <p:nvPr/>
        </p:nvSpPr>
        <p:spPr>
          <a:xfrm>
            <a:off x="3033508" y="3453768"/>
            <a:ext cx="2943225" cy="2785517"/>
          </a:xfrm>
          <a:prstGeom prst="rect">
            <a:avLst/>
          </a:prstGeom>
          <a:solidFill>
            <a:srgbClr val="2552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Learners being innovative and creative as they approach their learning and experiences. </a:t>
            </a:r>
          </a:p>
          <a:p>
            <a:pPr algn="ctr"/>
            <a:r>
              <a:rPr lang="en-GB" sz="2000" b="1" dirty="0"/>
              <a:t>Collaborating effectively and being focused on helping others.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990788-B198-37F3-8DF1-FDDD28A13D31}"/>
              </a:ext>
            </a:extLst>
          </p:cNvPr>
          <p:cNvSpPr/>
          <p:nvPr/>
        </p:nvSpPr>
        <p:spPr>
          <a:xfrm>
            <a:off x="6081506" y="3459519"/>
            <a:ext cx="2943225" cy="2785516"/>
          </a:xfrm>
          <a:prstGeom prst="rect">
            <a:avLst/>
          </a:prstGeom>
          <a:solidFill>
            <a:srgbClr val="2552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Developing positive relationships, building emotional and mental wellbeing and growing independence.</a:t>
            </a:r>
          </a:p>
          <a:p>
            <a:pPr algn="ctr"/>
            <a:r>
              <a:rPr lang="en-GB" sz="2000" b="1" dirty="0"/>
              <a:t>Understanding importance of diet and a healthy lifestyle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2C67C5-633D-C6D8-B229-A9B1C97E794B}"/>
              </a:ext>
            </a:extLst>
          </p:cNvPr>
          <p:cNvSpPr/>
          <p:nvPr/>
        </p:nvSpPr>
        <p:spPr>
          <a:xfrm>
            <a:off x="9107266" y="3453327"/>
            <a:ext cx="2943225" cy="2785516"/>
          </a:xfrm>
          <a:prstGeom prst="rect">
            <a:avLst/>
          </a:prstGeom>
          <a:solidFill>
            <a:srgbClr val="2552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Learners who can engage with contemporary issues and who are progressing as respectful and responsible citizens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7AE1B2-6385-EB1B-FC35-F8987DF007FE}"/>
              </a:ext>
            </a:extLst>
          </p:cNvPr>
          <p:cNvSpPr txBox="1"/>
          <p:nvPr/>
        </p:nvSpPr>
        <p:spPr>
          <a:xfrm>
            <a:off x="193440" y="1091387"/>
            <a:ext cx="118051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Any 14-16 Policy must support schools in satisfying their statutory requirements.</a:t>
            </a:r>
          </a:p>
          <a:p>
            <a:endParaRPr lang="en-GB" sz="1100" b="1" dirty="0"/>
          </a:p>
          <a:p>
            <a:r>
              <a:rPr lang="en-GB" sz="2400" b="1" dirty="0"/>
              <a:t>When we consider any learning and experiences within the 14-16 space, they should ensure progression towards the four purposes in accordance with the mandatory principles of progression . </a:t>
            </a:r>
          </a:p>
        </p:txBody>
      </p:sp>
      <p:sp>
        <p:nvSpPr>
          <p:cNvPr id="16" name="Flowchart: Document 15">
            <a:extLst>
              <a:ext uri="{FF2B5EF4-FFF2-40B4-BE49-F238E27FC236}">
                <a16:creationId xmlns:a16="http://schemas.microsoft.com/office/drawing/2014/main" id="{801BAE75-5B1C-54CD-8AF8-DAD6E9E8647C}"/>
              </a:ext>
            </a:extLst>
          </p:cNvPr>
          <p:cNvSpPr/>
          <p:nvPr/>
        </p:nvSpPr>
        <p:spPr>
          <a:xfrm>
            <a:off x="0" y="-3057"/>
            <a:ext cx="12192000" cy="923544"/>
          </a:xfrm>
          <a:prstGeom prst="flowChartDocument">
            <a:avLst/>
          </a:prstGeom>
          <a:solidFill>
            <a:srgbClr val="1D9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B1E9CEC8-1D91-9452-765C-F4BC1A8B15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0"/>
            <a:ext cx="2520696" cy="923544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00211C46-04ED-5CE2-FFCC-A4286932A9AD}"/>
              </a:ext>
            </a:extLst>
          </p:cNvPr>
          <p:cNvSpPr txBox="1">
            <a:spLocks/>
          </p:cNvSpPr>
          <p:nvPr/>
        </p:nvSpPr>
        <p:spPr>
          <a:xfrm>
            <a:off x="133022" y="142702"/>
            <a:ext cx="9144000" cy="6384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chemeClr val="bg1"/>
                </a:solidFill>
              </a:rPr>
              <a:t>The four purposes 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139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17926</TotalTime>
  <Words>1719</Words>
  <Application>Microsoft Office PowerPoint</Application>
  <PresentationFormat>Widescreen</PresentationFormat>
  <Paragraphs>178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</vt:lpstr>
      <vt:lpstr>Calibri Light</vt:lpstr>
      <vt:lpstr>Segoe Print</vt:lpstr>
      <vt:lpstr>Segoe UI</vt:lpstr>
      <vt:lpstr>Symbol</vt:lpstr>
      <vt:lpstr>Wingdings</vt:lpstr>
      <vt:lpstr>Office Theme</vt:lpstr>
      <vt:lpstr>1_Office Theme</vt:lpstr>
      <vt:lpstr>Cwricwlwm i Gymru Curriculum for Wales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Welsh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14-16 learning within Curriculum for Wales</dc:title>
  <dc:creator>Jones, Alun (ESJWL - Education Directorate - Assessment Branch)</dc:creator>
  <cp:lastModifiedBy>Jones, Alun (ESJWL - Education Directorate - Assessment Branch)</cp:lastModifiedBy>
  <cp:revision>16</cp:revision>
  <dcterms:created xsi:type="dcterms:W3CDTF">2023-06-26T12:20:13Z</dcterms:created>
  <dcterms:modified xsi:type="dcterms:W3CDTF">2023-11-17T12:39:40Z</dcterms:modified>
</cp:coreProperties>
</file>